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86" r:id="rId2"/>
  </p:sldMasterIdLst>
  <p:notesMasterIdLst>
    <p:notesMasterId r:id="rId14"/>
  </p:notes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</p:sldIdLst>
  <p:sldSz cx="9144000" cy="5143500" type="screen16x9"/>
  <p:notesSz cx="6858000" cy="9144000"/>
  <p:defaultTextStyle>
    <a:defPPr>
      <a:defRPr lang="en-US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lex\Documents\BSMS\BSMS%20Year%204\404%20IRP\graphs%20for%20p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 find myself thinking about sex while at work or college</c:v>
                </c:pt>
                <c:pt idx="1">
                  <c:v>My sexual appetite gets in the way of my relationships</c:v>
                </c:pt>
                <c:pt idx="2">
                  <c:v>My sexual thoughts and behaviours are causing problems in my life</c:v>
                </c:pt>
                <c:pt idx="3">
                  <c:v>I think about sex more than I would like to</c:v>
                </c:pt>
                <c:pt idx="4">
                  <c:v>I sometimes get so horny I could lose control</c:v>
                </c:pt>
                <c:pt idx="5">
                  <c:v>I feel that my sexual thoughts and feelings are stronger than I am</c:v>
                </c:pt>
                <c:pt idx="6">
                  <c:v>My desires to have sex have disrupted my daily life</c:v>
                </c:pt>
                <c:pt idx="7">
                  <c:v>I sometimes fail to meet my commitments and responsibilities because of my sexual behaviour</c:v>
                </c:pt>
                <c:pt idx="8">
                  <c:v>I have to struggle to control my sexual thoughts and behaviours</c:v>
                </c:pt>
                <c:pt idx="9">
                  <c:v>It has been difficult for me to find sex partners who desire having as much sex as I want to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2.5299999999999998</c:v>
                </c:pt>
                <c:pt idx="1">
                  <c:v>2.34</c:v>
                </c:pt>
                <c:pt idx="2">
                  <c:v>2.1800000000000002</c:v>
                </c:pt>
                <c:pt idx="3">
                  <c:v>2.11</c:v>
                </c:pt>
                <c:pt idx="4">
                  <c:v>1.95</c:v>
                </c:pt>
                <c:pt idx="5">
                  <c:v>1.95</c:v>
                </c:pt>
                <c:pt idx="6">
                  <c:v>1.9</c:v>
                </c:pt>
                <c:pt idx="7">
                  <c:v>1.9</c:v>
                </c:pt>
                <c:pt idx="8">
                  <c:v>1.8</c:v>
                </c:pt>
                <c:pt idx="9">
                  <c:v>1.65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2835456"/>
        <c:axId val="72838144"/>
      </c:barChart>
      <c:catAx>
        <c:axId val="72835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8144"/>
        <c:crosses val="autoZero"/>
        <c:auto val="1"/>
        <c:lblAlgn val="l"/>
        <c:lblOffset val="100"/>
        <c:noMultiLvlLbl val="0"/>
      </c:catAx>
      <c:valAx>
        <c:axId val="72838144"/>
        <c:scaling>
          <c:orientation val="minMax"/>
          <c:max val="3"/>
          <c:min val="1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99CFC-F7E7-CC40-BC1F-7719695C34DA}" type="doc">
      <dgm:prSet loTypeId="urn:microsoft.com/office/officeart/2005/8/layout/vList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B53C340-1ADA-4347-BE0B-F7AD9CE74088}">
      <dgm:prSet phldrT="[Text]"/>
      <dgm:spPr/>
      <dgm:t>
        <a:bodyPr/>
        <a:lstStyle/>
        <a:p>
          <a:r>
            <a:rPr lang="en-GB" dirty="0" smtClean="0"/>
            <a:t>Inconsistent condom use (active)</a:t>
          </a:r>
          <a:endParaRPr lang="en-GB" dirty="0"/>
        </a:p>
      </dgm:t>
    </dgm:pt>
    <dgm:pt modelId="{1C2DF9DB-5801-B144-ADF8-595614F168DB}" type="parTrans" cxnId="{5283D759-609D-6646-8462-E6855A8FDBC7}">
      <dgm:prSet/>
      <dgm:spPr/>
      <dgm:t>
        <a:bodyPr/>
        <a:lstStyle/>
        <a:p>
          <a:endParaRPr lang="en-GB"/>
        </a:p>
      </dgm:t>
    </dgm:pt>
    <dgm:pt modelId="{EE2CF1F2-C7D1-B14A-8ED6-37272F55DCE9}" type="sibTrans" cxnId="{5283D759-609D-6646-8462-E6855A8FDBC7}">
      <dgm:prSet/>
      <dgm:spPr/>
      <dgm:t>
        <a:bodyPr/>
        <a:lstStyle/>
        <a:p>
          <a:endParaRPr lang="en-GB"/>
        </a:p>
      </dgm:t>
    </dgm:pt>
    <dgm:pt modelId="{1EB0114B-44FA-AF48-AD90-73054B1DB3BA}">
      <dgm:prSet phldrT="[Text]" custT="1"/>
      <dgm:spPr/>
      <dgm:t>
        <a:bodyPr/>
        <a:lstStyle/>
        <a:p>
          <a:r>
            <a:rPr lang="en-GB" sz="1500" b="1" dirty="0" smtClean="0"/>
            <a:t>Lower levels</a:t>
          </a:r>
          <a:r>
            <a:rPr lang="en-GB" sz="1500" b="1" baseline="0" dirty="0" smtClean="0"/>
            <a:t> of HIV information </a:t>
          </a:r>
          <a:r>
            <a:rPr lang="en-GB" sz="1500" b="0" baseline="0" dirty="0" smtClean="0"/>
            <a:t>(OR = 0.73, </a:t>
          </a:r>
          <a:r>
            <a:rPr lang="en-GB" sz="1500" b="0" i="1" baseline="0" dirty="0" smtClean="0"/>
            <a:t>p = </a:t>
          </a:r>
          <a:r>
            <a:rPr lang="en-GB" sz="1500" b="0" i="0" baseline="0" dirty="0" smtClean="0"/>
            <a:t>.030, CI = .54 – .97)</a:t>
          </a:r>
          <a:endParaRPr lang="en-GB" sz="1500" b="0" baseline="0" dirty="0" smtClean="0"/>
        </a:p>
      </dgm:t>
    </dgm:pt>
    <dgm:pt modelId="{C8B21784-1E49-5945-9B71-B576036B6624}" type="parTrans" cxnId="{77F856F4-349B-7347-87C3-420CFDB2D829}">
      <dgm:prSet/>
      <dgm:spPr/>
      <dgm:t>
        <a:bodyPr/>
        <a:lstStyle/>
        <a:p>
          <a:endParaRPr lang="en-GB"/>
        </a:p>
      </dgm:t>
    </dgm:pt>
    <dgm:pt modelId="{B605E113-EF42-CC4A-9098-05A2D973436C}" type="sibTrans" cxnId="{77F856F4-349B-7347-87C3-420CFDB2D829}">
      <dgm:prSet/>
      <dgm:spPr/>
      <dgm:t>
        <a:bodyPr/>
        <a:lstStyle/>
        <a:p>
          <a:endParaRPr lang="en-GB"/>
        </a:p>
      </dgm:t>
    </dgm:pt>
    <dgm:pt modelId="{85915320-0333-E040-B6A0-EBE785129914}">
      <dgm:prSet phldrT="[Text]"/>
      <dgm:spPr/>
      <dgm:t>
        <a:bodyPr/>
        <a:lstStyle/>
        <a:p>
          <a:r>
            <a:rPr lang="en-GB" dirty="0" smtClean="0"/>
            <a:t>Inconsistent condom use (passive)</a:t>
          </a:r>
          <a:endParaRPr lang="en-GB" dirty="0"/>
        </a:p>
      </dgm:t>
    </dgm:pt>
    <dgm:pt modelId="{53590CB7-34E2-FB44-B0E0-215F2DC413AA}" type="parTrans" cxnId="{646DDA4B-2921-9A4A-9991-DED984CE0CAC}">
      <dgm:prSet/>
      <dgm:spPr/>
      <dgm:t>
        <a:bodyPr/>
        <a:lstStyle/>
        <a:p>
          <a:endParaRPr lang="en-GB"/>
        </a:p>
      </dgm:t>
    </dgm:pt>
    <dgm:pt modelId="{A6CC5DFB-58E2-F542-B78A-B6BDC0CFE2E4}" type="sibTrans" cxnId="{646DDA4B-2921-9A4A-9991-DED984CE0CAC}">
      <dgm:prSet/>
      <dgm:spPr/>
      <dgm:t>
        <a:bodyPr/>
        <a:lstStyle/>
        <a:p>
          <a:endParaRPr lang="en-GB"/>
        </a:p>
      </dgm:t>
    </dgm:pt>
    <dgm:pt modelId="{B87A26B7-63C7-4E43-ACBA-D732F4D84C11}">
      <dgm:prSet phldrT="[Text]" custT="1"/>
      <dgm:spPr/>
      <dgm:t>
        <a:bodyPr/>
        <a:lstStyle/>
        <a:p>
          <a:r>
            <a:rPr lang="en-GB" sz="1500" b="1" dirty="0" smtClean="0"/>
            <a:t>Less likelihood of planning to have safer sex </a:t>
          </a:r>
          <a:r>
            <a:rPr lang="en-GB" sz="1500" b="0" dirty="0" smtClean="0"/>
            <a:t>(OR = 0.8, </a:t>
          </a:r>
          <a:r>
            <a:rPr lang="en-GB" sz="1500" b="0" i="1" dirty="0" smtClean="0"/>
            <a:t>p</a:t>
          </a:r>
          <a:r>
            <a:rPr lang="en-GB" sz="1500" b="0" baseline="0" dirty="0" smtClean="0"/>
            <a:t> = .023, </a:t>
          </a:r>
        </a:p>
        <a:p>
          <a:r>
            <a:rPr lang="en-GB" sz="1500" b="0" i="0" baseline="0" dirty="0" smtClean="0"/>
            <a:t>CI = .66 – .97</a:t>
          </a:r>
          <a:r>
            <a:rPr lang="en-GB" sz="1500" b="0" baseline="0" dirty="0" smtClean="0"/>
            <a:t>)</a:t>
          </a:r>
          <a:endParaRPr lang="en-GB" sz="1500" b="0" dirty="0"/>
        </a:p>
      </dgm:t>
    </dgm:pt>
    <dgm:pt modelId="{15CF6A22-13BC-A94A-8D56-7D7ECBDB9B98}" type="parTrans" cxnId="{1D5AFD13-D90C-F343-8A86-953A2CB00656}">
      <dgm:prSet/>
      <dgm:spPr/>
      <dgm:t>
        <a:bodyPr/>
        <a:lstStyle/>
        <a:p>
          <a:endParaRPr lang="en-GB"/>
        </a:p>
      </dgm:t>
    </dgm:pt>
    <dgm:pt modelId="{C0BEBAD4-281B-4D47-A1D4-CCF220710166}" type="sibTrans" cxnId="{1D5AFD13-D90C-F343-8A86-953A2CB00656}">
      <dgm:prSet/>
      <dgm:spPr/>
      <dgm:t>
        <a:bodyPr/>
        <a:lstStyle/>
        <a:p>
          <a:endParaRPr lang="en-GB"/>
        </a:p>
      </dgm:t>
    </dgm:pt>
    <dgm:pt modelId="{64A11F39-D259-544F-A324-4B20D0D93DEA}">
      <dgm:prSet phldrT="[Text]"/>
      <dgm:spPr/>
      <dgm:t>
        <a:bodyPr/>
        <a:lstStyle/>
        <a:p>
          <a:r>
            <a:rPr lang="en-GB" dirty="0" smtClean="0"/>
            <a:t>High number of sexual partners</a:t>
          </a:r>
          <a:endParaRPr lang="en-GB" dirty="0"/>
        </a:p>
      </dgm:t>
    </dgm:pt>
    <dgm:pt modelId="{E17F6775-DE15-EA47-AF88-CB9BDC30A09B}" type="parTrans" cxnId="{54BB2432-0EE5-5B40-8F1A-802007722658}">
      <dgm:prSet/>
      <dgm:spPr/>
      <dgm:t>
        <a:bodyPr/>
        <a:lstStyle/>
        <a:p>
          <a:endParaRPr lang="en-GB"/>
        </a:p>
      </dgm:t>
    </dgm:pt>
    <dgm:pt modelId="{31CC3126-3F40-F245-AD06-59765AA8CFA0}" type="sibTrans" cxnId="{54BB2432-0EE5-5B40-8F1A-802007722658}">
      <dgm:prSet/>
      <dgm:spPr/>
      <dgm:t>
        <a:bodyPr/>
        <a:lstStyle/>
        <a:p>
          <a:endParaRPr lang="en-GB"/>
        </a:p>
      </dgm:t>
    </dgm:pt>
    <dgm:pt modelId="{8F554B25-84F3-E649-B3F1-A6DEF83C0C22}">
      <dgm:prSet custT="1"/>
      <dgm:spPr/>
      <dgm:t>
        <a:bodyPr/>
        <a:lstStyle/>
        <a:p>
          <a:r>
            <a:rPr lang="en-GB" sz="1500" b="1" dirty="0" smtClean="0"/>
            <a:t>Less intention of using risk reduction strategies </a:t>
          </a:r>
          <a:r>
            <a:rPr lang="en-GB" sz="1500" b="0" dirty="0" smtClean="0"/>
            <a:t>(OR = 0.85,</a:t>
          </a:r>
          <a:r>
            <a:rPr lang="en-GB" sz="1500" b="0" baseline="0" dirty="0" smtClean="0"/>
            <a:t> </a:t>
          </a:r>
        </a:p>
        <a:p>
          <a:r>
            <a:rPr lang="en-GB" sz="1500" b="0" i="1" baseline="0" dirty="0" smtClean="0"/>
            <a:t>p</a:t>
          </a:r>
          <a:r>
            <a:rPr lang="en-GB" sz="1500" b="0" baseline="0" dirty="0" smtClean="0"/>
            <a:t> = .014, </a:t>
          </a:r>
          <a:r>
            <a:rPr lang="en-GB" sz="1500" b="0" i="0" baseline="0" dirty="0" smtClean="0"/>
            <a:t>CI = .75 – .97</a:t>
          </a:r>
          <a:r>
            <a:rPr lang="en-GB" sz="1500" b="0" baseline="0" dirty="0" smtClean="0"/>
            <a:t>)</a:t>
          </a:r>
          <a:endParaRPr lang="en-GB" sz="1500" b="0" dirty="0"/>
        </a:p>
      </dgm:t>
    </dgm:pt>
    <dgm:pt modelId="{9F2ECE7E-2E25-E440-980A-163120BB1E67}" type="parTrans" cxnId="{745FD303-9B04-3246-B33B-BC32D8C65369}">
      <dgm:prSet/>
      <dgm:spPr/>
      <dgm:t>
        <a:bodyPr/>
        <a:lstStyle/>
        <a:p>
          <a:endParaRPr lang="en-GB"/>
        </a:p>
      </dgm:t>
    </dgm:pt>
    <dgm:pt modelId="{90B24DB0-4BB8-BE4F-AD11-81F4BD1B74DB}" type="sibTrans" cxnId="{745FD303-9B04-3246-B33B-BC32D8C65369}">
      <dgm:prSet/>
      <dgm:spPr/>
      <dgm:t>
        <a:bodyPr/>
        <a:lstStyle/>
        <a:p>
          <a:endParaRPr lang="en-GB"/>
        </a:p>
      </dgm:t>
    </dgm:pt>
    <dgm:pt modelId="{BD037BC7-FBC6-8F41-AC5B-8E4362921AD1}">
      <dgm:prSet/>
      <dgm:spPr/>
      <dgm:t>
        <a:bodyPr/>
        <a:lstStyle/>
        <a:p>
          <a:r>
            <a:rPr lang="en-GB" dirty="0" smtClean="0"/>
            <a:t>HIV/STI diagnosis in 1 year</a:t>
          </a:r>
          <a:endParaRPr lang="en-GB" dirty="0"/>
        </a:p>
      </dgm:t>
    </dgm:pt>
    <dgm:pt modelId="{EDB8D77A-047A-414E-80C9-E1EAA5FCE840}" type="parTrans" cxnId="{EB1CFED0-2AA5-A74C-BB5D-10F55B413C8D}">
      <dgm:prSet/>
      <dgm:spPr/>
      <dgm:t>
        <a:bodyPr/>
        <a:lstStyle/>
        <a:p>
          <a:endParaRPr lang="en-GB"/>
        </a:p>
      </dgm:t>
    </dgm:pt>
    <dgm:pt modelId="{32EC44BF-BA71-2942-920B-CF21CE50F0B4}" type="sibTrans" cxnId="{EB1CFED0-2AA5-A74C-BB5D-10F55B413C8D}">
      <dgm:prSet/>
      <dgm:spPr/>
      <dgm:t>
        <a:bodyPr/>
        <a:lstStyle/>
        <a:p>
          <a:endParaRPr lang="en-GB"/>
        </a:p>
      </dgm:t>
    </dgm:pt>
    <dgm:pt modelId="{F7D05639-9401-9E40-A088-9F21EEA0B9D2}">
      <dgm:prSet phldrT="[Text]" custT="1"/>
      <dgm:spPr/>
      <dgm:t>
        <a:bodyPr/>
        <a:lstStyle/>
        <a:p>
          <a:r>
            <a:rPr lang="en-GB" sz="1500" b="1" dirty="0" smtClean="0"/>
            <a:t>Less likelihood of planning to have safer sex </a:t>
          </a:r>
          <a:r>
            <a:rPr lang="en-GB" sz="1500" b="0" dirty="0" smtClean="0"/>
            <a:t>(OR =</a:t>
          </a:r>
          <a:r>
            <a:rPr lang="en-GB" sz="1500" b="0" baseline="0" dirty="0" smtClean="0"/>
            <a:t> 0.68, </a:t>
          </a:r>
          <a:r>
            <a:rPr lang="en-GB" sz="1500" b="0" i="1" baseline="0" dirty="0" smtClean="0"/>
            <a:t>p</a:t>
          </a:r>
          <a:r>
            <a:rPr lang="en-GB" sz="1500" b="0" i="0" baseline="0" dirty="0" smtClean="0"/>
            <a:t> = .001, </a:t>
          </a:r>
        </a:p>
        <a:p>
          <a:r>
            <a:rPr lang="en-GB" sz="1500" b="0" i="0" baseline="0" dirty="0" smtClean="0"/>
            <a:t>CI = .53 – .86)</a:t>
          </a:r>
          <a:endParaRPr lang="en-GB" sz="1500" b="0" dirty="0"/>
        </a:p>
      </dgm:t>
    </dgm:pt>
    <dgm:pt modelId="{A3537BB2-7034-AA49-A8D3-FB2654DA35EE}" type="parTrans" cxnId="{185B8AB6-A1A4-2C4F-9086-162AC34A0652}">
      <dgm:prSet/>
      <dgm:spPr/>
      <dgm:t>
        <a:bodyPr/>
        <a:lstStyle/>
        <a:p>
          <a:endParaRPr lang="en-GB"/>
        </a:p>
      </dgm:t>
    </dgm:pt>
    <dgm:pt modelId="{AEF766BC-A4FF-1643-8676-377675C17B92}" type="sibTrans" cxnId="{185B8AB6-A1A4-2C4F-9086-162AC34A0652}">
      <dgm:prSet/>
      <dgm:spPr/>
      <dgm:t>
        <a:bodyPr/>
        <a:lstStyle/>
        <a:p>
          <a:endParaRPr lang="en-GB"/>
        </a:p>
      </dgm:t>
    </dgm:pt>
    <dgm:pt modelId="{1FDB3EF2-A0D2-3141-B712-0E0FCAC10862}">
      <dgm:prSet custT="1"/>
      <dgm:spPr/>
      <dgm:t>
        <a:bodyPr/>
        <a:lstStyle/>
        <a:p>
          <a:r>
            <a:rPr lang="en-GB" sz="1500" b="1" dirty="0" smtClean="0"/>
            <a:t>Less intention of using risk reduction strategies </a:t>
          </a:r>
          <a:r>
            <a:rPr lang="en-GB" sz="1500" b="0" dirty="0" smtClean="0"/>
            <a:t>(OR = 0.83, </a:t>
          </a:r>
        </a:p>
        <a:p>
          <a:r>
            <a:rPr lang="en-GB" sz="1500" b="0" i="1" dirty="0" smtClean="0"/>
            <a:t>p</a:t>
          </a:r>
          <a:r>
            <a:rPr lang="en-GB" sz="1500" b="0" dirty="0" smtClean="0"/>
            <a:t> = .008, </a:t>
          </a:r>
          <a:r>
            <a:rPr lang="en-GB" sz="1500" b="0" i="0" baseline="0" dirty="0" smtClean="0"/>
            <a:t>CI = .73 – .95</a:t>
          </a:r>
          <a:r>
            <a:rPr lang="en-GB" sz="1500" b="0" dirty="0" smtClean="0"/>
            <a:t>)</a:t>
          </a:r>
          <a:endParaRPr lang="en-GB" sz="1500" b="0" dirty="0"/>
        </a:p>
      </dgm:t>
    </dgm:pt>
    <dgm:pt modelId="{AFEAC025-39B3-8A4D-AEA5-7290A85E6DB4}" type="parTrans" cxnId="{1CF2DAEB-93B9-BC44-936A-C48CE2045D07}">
      <dgm:prSet/>
      <dgm:spPr/>
      <dgm:t>
        <a:bodyPr/>
        <a:lstStyle/>
        <a:p>
          <a:endParaRPr lang="en-GB"/>
        </a:p>
      </dgm:t>
    </dgm:pt>
    <dgm:pt modelId="{73AB6159-DC9C-E140-8D51-C0478EACF74E}" type="sibTrans" cxnId="{1CF2DAEB-93B9-BC44-936A-C48CE2045D07}">
      <dgm:prSet/>
      <dgm:spPr/>
      <dgm:t>
        <a:bodyPr/>
        <a:lstStyle/>
        <a:p>
          <a:endParaRPr lang="en-GB"/>
        </a:p>
      </dgm:t>
    </dgm:pt>
    <dgm:pt modelId="{AB62E1DA-CC1C-834C-A73E-EC02E82B4E27}">
      <dgm:prSet custT="1"/>
      <dgm:spPr/>
      <dgm:t>
        <a:bodyPr/>
        <a:lstStyle/>
        <a:p>
          <a:r>
            <a:rPr lang="en-GB" sz="1500" b="1" dirty="0" smtClean="0"/>
            <a:t>Higher libido </a:t>
          </a:r>
          <a:r>
            <a:rPr lang="en-GB" sz="1500" b="0" dirty="0" smtClean="0"/>
            <a:t>(OR =</a:t>
          </a:r>
          <a:r>
            <a:rPr lang="en-GB" sz="1500" b="0" baseline="0" dirty="0" smtClean="0"/>
            <a:t> 1.69, </a:t>
          </a:r>
          <a:r>
            <a:rPr lang="en-GB" sz="1500" b="0" i="1" baseline="0" dirty="0" smtClean="0"/>
            <a:t>p</a:t>
          </a:r>
          <a:r>
            <a:rPr lang="en-GB" sz="1500" b="0" baseline="0" dirty="0" smtClean="0"/>
            <a:t> = .007, </a:t>
          </a:r>
          <a:r>
            <a:rPr lang="en-GB" sz="1500" b="0" i="0" baseline="0" dirty="0" smtClean="0"/>
            <a:t>CI = 1.16 – 2.46</a:t>
          </a:r>
          <a:r>
            <a:rPr lang="en-GB" sz="1500" b="0" baseline="0" dirty="0" smtClean="0"/>
            <a:t>)</a:t>
          </a:r>
          <a:endParaRPr lang="en-GB" sz="1500" b="0" dirty="0"/>
        </a:p>
      </dgm:t>
    </dgm:pt>
    <dgm:pt modelId="{B29776B5-5249-5D46-BCE5-91A4FFBB4979}" type="parTrans" cxnId="{CC82A033-7596-0449-9057-5A0EE7764A41}">
      <dgm:prSet/>
      <dgm:spPr/>
      <dgm:t>
        <a:bodyPr/>
        <a:lstStyle/>
        <a:p>
          <a:endParaRPr lang="en-GB"/>
        </a:p>
      </dgm:t>
    </dgm:pt>
    <dgm:pt modelId="{EE70BE82-1593-984E-8560-FE5BAE85E8A0}" type="sibTrans" cxnId="{CC82A033-7596-0449-9057-5A0EE7764A41}">
      <dgm:prSet/>
      <dgm:spPr/>
      <dgm:t>
        <a:bodyPr/>
        <a:lstStyle/>
        <a:p>
          <a:endParaRPr lang="en-GB"/>
        </a:p>
      </dgm:t>
    </dgm:pt>
    <dgm:pt modelId="{8EB62C9C-8BC0-F745-B4D5-710F6F7985DE}">
      <dgm:prSet custT="1"/>
      <dgm:spPr/>
      <dgm:t>
        <a:bodyPr/>
        <a:lstStyle/>
        <a:p>
          <a:r>
            <a:rPr lang="en-GB" sz="1500" b="1" dirty="0" smtClean="0"/>
            <a:t>Higher libido </a:t>
          </a:r>
          <a:r>
            <a:rPr lang="en-GB" sz="1500" b="0" dirty="0" smtClean="0"/>
            <a:t>(OR = 1.71, </a:t>
          </a:r>
          <a:r>
            <a:rPr lang="en-GB" sz="1500" b="0" i="1" dirty="0" smtClean="0"/>
            <a:t>p</a:t>
          </a:r>
          <a:r>
            <a:rPr lang="en-GB" sz="1500" b="0" baseline="0" dirty="0" smtClean="0"/>
            <a:t> = .003, </a:t>
          </a:r>
          <a:r>
            <a:rPr lang="en-GB" sz="1500" b="0" i="0" baseline="0" dirty="0" smtClean="0"/>
            <a:t>CI = 1.21 – 2.43</a:t>
          </a:r>
          <a:r>
            <a:rPr lang="en-GB" sz="1500" b="0" baseline="0" dirty="0" smtClean="0"/>
            <a:t>)</a:t>
          </a:r>
          <a:endParaRPr lang="en-GB" sz="1500" b="0" dirty="0"/>
        </a:p>
      </dgm:t>
    </dgm:pt>
    <dgm:pt modelId="{D28849FA-B418-4242-BD04-D7503DB1E9B3}" type="parTrans" cxnId="{58AAF7D7-D7F5-4E4B-9E48-FEF706C46A5A}">
      <dgm:prSet/>
      <dgm:spPr/>
      <dgm:t>
        <a:bodyPr/>
        <a:lstStyle/>
        <a:p>
          <a:endParaRPr lang="en-GB"/>
        </a:p>
      </dgm:t>
    </dgm:pt>
    <dgm:pt modelId="{136F9EAF-2671-AB47-BCAA-285823E8B343}" type="sibTrans" cxnId="{58AAF7D7-D7F5-4E4B-9E48-FEF706C46A5A}">
      <dgm:prSet/>
      <dgm:spPr/>
      <dgm:t>
        <a:bodyPr/>
        <a:lstStyle/>
        <a:p>
          <a:endParaRPr lang="en-GB"/>
        </a:p>
      </dgm:t>
    </dgm:pt>
    <dgm:pt modelId="{CDCC2BA2-01F9-4EFA-A591-E701290EF418}">
      <dgm:prSet/>
      <dgm:spPr/>
      <dgm:t>
        <a:bodyPr/>
        <a:lstStyle/>
        <a:p>
          <a:endParaRPr lang="en-GB"/>
        </a:p>
      </dgm:t>
    </dgm:pt>
    <dgm:pt modelId="{816162F1-FE86-42CD-9A65-E8879085C17B}" type="sibTrans" cxnId="{5E7D589F-547D-465B-9438-21ECC054A244}">
      <dgm:prSet/>
      <dgm:spPr/>
      <dgm:t>
        <a:bodyPr/>
        <a:lstStyle/>
        <a:p>
          <a:endParaRPr lang="en-GB"/>
        </a:p>
      </dgm:t>
    </dgm:pt>
    <dgm:pt modelId="{83A7740B-7975-420F-9EFA-B23AE781284E}" type="parTrans" cxnId="{5E7D589F-547D-465B-9438-21ECC054A244}">
      <dgm:prSet/>
      <dgm:spPr/>
      <dgm:t>
        <a:bodyPr/>
        <a:lstStyle/>
        <a:p>
          <a:endParaRPr lang="en-GB"/>
        </a:p>
      </dgm:t>
    </dgm:pt>
    <dgm:pt modelId="{46B52FBF-124F-5F49-9D96-3E9B09EF5555}" type="pres">
      <dgm:prSet presAssocID="{03299CFC-F7E7-CC40-BC1F-7719695C34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F124F8-F7A7-5040-A4B0-2CA8DC2BBD3F}" type="pres">
      <dgm:prSet presAssocID="{2B53C340-1ADA-4347-BE0B-F7AD9CE74088}" presName="linNode" presStyleCnt="0"/>
      <dgm:spPr/>
    </dgm:pt>
    <dgm:pt modelId="{B7B192B1-75FA-3546-B80E-93FD21922771}" type="pres">
      <dgm:prSet presAssocID="{2B53C340-1ADA-4347-BE0B-F7AD9CE74088}" presName="parentShp" presStyleLbl="node1" presStyleIdx="0" presStyleCnt="4" custScaleX="465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2C255E-DDB3-0849-823C-8E3C0910EE6A}" type="pres">
      <dgm:prSet presAssocID="{2B53C340-1ADA-4347-BE0B-F7AD9CE74088}" presName="childShp" presStyleLbl="bgAccFollowNode1" presStyleIdx="0" presStyleCnt="4" custScaleX="121935" custScaleY="98785" custLinFactNeighborX="461" custLinFactNeighborY="-368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GB"/>
        </a:p>
      </dgm:t>
    </dgm:pt>
    <dgm:pt modelId="{ECF957D6-2393-5247-BFDB-41E841F13311}" type="pres">
      <dgm:prSet presAssocID="{EE2CF1F2-C7D1-B14A-8ED6-37272F55DCE9}" presName="spacing" presStyleCnt="0"/>
      <dgm:spPr/>
    </dgm:pt>
    <dgm:pt modelId="{5967248A-2702-674B-BDDE-9EFF10C4BC79}" type="pres">
      <dgm:prSet presAssocID="{85915320-0333-E040-B6A0-EBE785129914}" presName="linNode" presStyleCnt="0"/>
      <dgm:spPr/>
    </dgm:pt>
    <dgm:pt modelId="{8E03B2A9-D253-BD43-B28C-1B0EE6704F51}" type="pres">
      <dgm:prSet presAssocID="{85915320-0333-E040-B6A0-EBE785129914}" presName="parentShp" presStyleLbl="node1" presStyleIdx="1" presStyleCnt="4" custScaleX="465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6187C3-9BFA-8346-AA26-41D3F0C1D871}" type="pres">
      <dgm:prSet presAssocID="{85915320-0333-E040-B6A0-EBE785129914}" presName="childShp" presStyleLbl="bgAccFollowNode1" presStyleIdx="1" presStyleCnt="4" custScaleX="121935" custScaleY="98785" custLinFactNeighborX="46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GB"/>
        </a:p>
      </dgm:t>
    </dgm:pt>
    <dgm:pt modelId="{F284736A-D857-764A-BFDD-7481272F546D}" type="pres">
      <dgm:prSet presAssocID="{A6CC5DFB-58E2-F542-B78A-B6BDC0CFE2E4}" presName="spacing" presStyleCnt="0"/>
      <dgm:spPr/>
    </dgm:pt>
    <dgm:pt modelId="{A90982E7-099F-3D4A-A717-D39AE9204BBD}" type="pres">
      <dgm:prSet presAssocID="{64A11F39-D259-544F-A324-4B20D0D93DEA}" presName="linNode" presStyleCnt="0"/>
      <dgm:spPr/>
    </dgm:pt>
    <dgm:pt modelId="{BA7CA4A5-766D-2F47-839F-83C559F8BBED}" type="pres">
      <dgm:prSet presAssocID="{64A11F39-D259-544F-A324-4B20D0D93DEA}" presName="parentShp" presStyleLbl="node1" presStyleIdx="2" presStyleCnt="4" custScaleX="465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68EA4-88A9-8841-9D43-4C6EDA12862D}" type="pres">
      <dgm:prSet presAssocID="{64A11F39-D259-544F-A324-4B20D0D93DEA}" presName="childShp" presStyleLbl="bgAccFollowNode1" presStyleIdx="2" presStyleCnt="4" custScaleX="121935" custScaleY="98785" custLinFactNeighborX="46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GB"/>
        </a:p>
      </dgm:t>
    </dgm:pt>
    <dgm:pt modelId="{0EE0B10F-985E-C74B-9E8C-CCCB955748B3}" type="pres">
      <dgm:prSet presAssocID="{31CC3126-3F40-F245-AD06-59765AA8CFA0}" presName="spacing" presStyleCnt="0"/>
      <dgm:spPr/>
    </dgm:pt>
    <dgm:pt modelId="{C30B4388-5B6C-7D49-BD54-A7B7244F3419}" type="pres">
      <dgm:prSet presAssocID="{BD037BC7-FBC6-8F41-AC5B-8E4362921AD1}" presName="linNode" presStyleCnt="0"/>
      <dgm:spPr/>
    </dgm:pt>
    <dgm:pt modelId="{980BC0CC-82B7-F34B-ABC8-C931C2CCA64F}" type="pres">
      <dgm:prSet presAssocID="{BD037BC7-FBC6-8F41-AC5B-8E4362921AD1}" presName="parentShp" presStyleLbl="node1" presStyleIdx="3" presStyleCnt="4" custScaleX="465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AE3682-5B41-C64F-90D6-FD1D3B94A5B0}" type="pres">
      <dgm:prSet presAssocID="{BD037BC7-FBC6-8F41-AC5B-8E4362921AD1}" presName="childShp" presStyleLbl="bgAccFollowNode1" presStyleIdx="3" presStyleCnt="4" custScaleX="121935" custScaleY="98785" custLinFactNeighborX="46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GB"/>
        </a:p>
      </dgm:t>
    </dgm:pt>
  </dgm:ptLst>
  <dgm:cxnLst>
    <dgm:cxn modelId="{5283D759-609D-6646-8462-E6855A8FDBC7}" srcId="{03299CFC-F7E7-CC40-BC1F-7719695C34DA}" destId="{2B53C340-1ADA-4347-BE0B-F7AD9CE74088}" srcOrd="0" destOrd="0" parTransId="{1C2DF9DB-5801-B144-ADF8-595614F168DB}" sibTransId="{EE2CF1F2-C7D1-B14A-8ED6-37272F55DCE9}"/>
    <dgm:cxn modelId="{2EE8E444-5BA3-4FD8-BE19-AEF9288040A1}" type="presOf" srcId="{8F554B25-84F3-E649-B3F1-A6DEF83C0C22}" destId="{A1168EA4-88A9-8841-9D43-4C6EDA12862D}" srcOrd="0" destOrd="0" presId="urn:microsoft.com/office/officeart/2005/8/layout/vList6"/>
    <dgm:cxn modelId="{ADF99601-C30A-498D-ADCB-F4C4DFD8BD76}" type="presOf" srcId="{64A11F39-D259-544F-A324-4B20D0D93DEA}" destId="{BA7CA4A5-766D-2F47-839F-83C559F8BBED}" srcOrd="0" destOrd="0" presId="urn:microsoft.com/office/officeart/2005/8/layout/vList6"/>
    <dgm:cxn modelId="{FFE83ED2-F3E6-4B07-8C5E-E36D773F67EB}" type="presOf" srcId="{2B53C340-1ADA-4347-BE0B-F7AD9CE74088}" destId="{B7B192B1-75FA-3546-B80E-93FD21922771}" srcOrd="0" destOrd="0" presId="urn:microsoft.com/office/officeart/2005/8/layout/vList6"/>
    <dgm:cxn modelId="{646DDA4B-2921-9A4A-9991-DED984CE0CAC}" srcId="{03299CFC-F7E7-CC40-BC1F-7719695C34DA}" destId="{85915320-0333-E040-B6A0-EBE785129914}" srcOrd="1" destOrd="0" parTransId="{53590CB7-34E2-FB44-B0E0-215F2DC413AA}" sibTransId="{A6CC5DFB-58E2-F542-B78A-B6BDC0CFE2E4}"/>
    <dgm:cxn modelId="{DBDEB950-8B2F-4E52-95B4-576C1C3D9695}" type="presOf" srcId="{AB62E1DA-CC1C-834C-A73E-EC02E82B4E27}" destId="{BB6187C3-9BFA-8346-AA26-41D3F0C1D871}" srcOrd="0" destOrd="1" presId="urn:microsoft.com/office/officeart/2005/8/layout/vList6"/>
    <dgm:cxn modelId="{9EB48F17-2ADD-4E61-A27A-012EDA9D52D9}" type="presOf" srcId="{1EB0114B-44FA-AF48-AD90-73054B1DB3BA}" destId="{D12C255E-DDB3-0849-823C-8E3C0910EE6A}" srcOrd="0" destOrd="0" presId="urn:microsoft.com/office/officeart/2005/8/layout/vList6"/>
    <dgm:cxn modelId="{7DCC3A60-3D23-4584-A7DF-214C478B5129}" type="presOf" srcId="{03299CFC-F7E7-CC40-BC1F-7719695C34DA}" destId="{46B52FBF-124F-5F49-9D96-3E9B09EF5555}" srcOrd="0" destOrd="0" presId="urn:microsoft.com/office/officeart/2005/8/layout/vList6"/>
    <dgm:cxn modelId="{54BB2432-0EE5-5B40-8F1A-802007722658}" srcId="{03299CFC-F7E7-CC40-BC1F-7719695C34DA}" destId="{64A11F39-D259-544F-A324-4B20D0D93DEA}" srcOrd="2" destOrd="0" parTransId="{E17F6775-DE15-EA47-AF88-CB9BDC30A09B}" sibTransId="{31CC3126-3F40-F245-AD06-59765AA8CFA0}"/>
    <dgm:cxn modelId="{51FE3E73-3504-4931-97CA-4445890795DA}" type="presOf" srcId="{CDCC2BA2-01F9-4EFA-A591-E701290EF418}" destId="{A1168EA4-88A9-8841-9D43-4C6EDA12862D}" srcOrd="0" destOrd="2" presId="urn:microsoft.com/office/officeart/2005/8/layout/vList6"/>
    <dgm:cxn modelId="{81C3A1A1-A755-4F0E-A2AB-2210F68B5283}" type="presOf" srcId="{B87A26B7-63C7-4E43-ACBA-D732F4D84C11}" destId="{BB6187C3-9BFA-8346-AA26-41D3F0C1D871}" srcOrd="0" destOrd="0" presId="urn:microsoft.com/office/officeart/2005/8/layout/vList6"/>
    <dgm:cxn modelId="{1AB869DB-9D7B-4A9C-B216-0B13A398B066}" type="presOf" srcId="{1FDB3EF2-A0D2-3141-B712-0E0FCAC10862}" destId="{D12C255E-DDB3-0849-823C-8E3C0910EE6A}" srcOrd="0" destOrd="1" presId="urn:microsoft.com/office/officeart/2005/8/layout/vList6"/>
    <dgm:cxn modelId="{745FD303-9B04-3246-B33B-BC32D8C65369}" srcId="{64A11F39-D259-544F-A324-4B20D0D93DEA}" destId="{8F554B25-84F3-E649-B3F1-A6DEF83C0C22}" srcOrd="0" destOrd="0" parTransId="{9F2ECE7E-2E25-E440-980A-163120BB1E67}" sibTransId="{90B24DB0-4BB8-BE4F-AD11-81F4BD1B74DB}"/>
    <dgm:cxn modelId="{77F856F4-349B-7347-87C3-420CFDB2D829}" srcId="{2B53C340-1ADA-4347-BE0B-F7AD9CE74088}" destId="{1EB0114B-44FA-AF48-AD90-73054B1DB3BA}" srcOrd="0" destOrd="0" parTransId="{C8B21784-1E49-5945-9B71-B576036B6624}" sibTransId="{B605E113-EF42-CC4A-9098-05A2D973436C}"/>
    <dgm:cxn modelId="{1CF2DAEB-93B9-BC44-936A-C48CE2045D07}" srcId="{2B53C340-1ADA-4347-BE0B-F7AD9CE74088}" destId="{1FDB3EF2-A0D2-3141-B712-0E0FCAC10862}" srcOrd="1" destOrd="0" parTransId="{AFEAC025-39B3-8A4D-AEA5-7290A85E6DB4}" sibTransId="{73AB6159-DC9C-E140-8D51-C0478EACF74E}"/>
    <dgm:cxn modelId="{1D5AFD13-D90C-F343-8A86-953A2CB00656}" srcId="{85915320-0333-E040-B6A0-EBE785129914}" destId="{B87A26B7-63C7-4E43-ACBA-D732F4D84C11}" srcOrd="0" destOrd="0" parTransId="{15CF6A22-13BC-A94A-8D56-7D7ECBDB9B98}" sibTransId="{C0BEBAD4-281B-4D47-A1D4-CCF220710166}"/>
    <dgm:cxn modelId="{53D60FFD-5543-4E83-817A-92B979BCF78B}" type="presOf" srcId="{F7D05639-9401-9E40-A088-9F21EEA0B9D2}" destId="{10AE3682-5B41-C64F-90D6-FD1D3B94A5B0}" srcOrd="0" destOrd="0" presId="urn:microsoft.com/office/officeart/2005/8/layout/vList6"/>
    <dgm:cxn modelId="{5E7D589F-547D-465B-9438-21ECC054A244}" srcId="{64A11F39-D259-544F-A324-4B20D0D93DEA}" destId="{CDCC2BA2-01F9-4EFA-A591-E701290EF418}" srcOrd="2" destOrd="0" parTransId="{83A7740B-7975-420F-9EFA-B23AE781284E}" sibTransId="{816162F1-FE86-42CD-9A65-E8879085C17B}"/>
    <dgm:cxn modelId="{185B8AB6-A1A4-2C4F-9086-162AC34A0652}" srcId="{BD037BC7-FBC6-8F41-AC5B-8E4362921AD1}" destId="{F7D05639-9401-9E40-A088-9F21EEA0B9D2}" srcOrd="0" destOrd="0" parTransId="{A3537BB2-7034-AA49-A8D3-FB2654DA35EE}" sibTransId="{AEF766BC-A4FF-1643-8676-377675C17B92}"/>
    <dgm:cxn modelId="{7D9670E7-CE28-4CFD-BD5E-BBE661A5DDA8}" type="presOf" srcId="{8EB62C9C-8BC0-F745-B4D5-710F6F7985DE}" destId="{A1168EA4-88A9-8841-9D43-4C6EDA12862D}" srcOrd="0" destOrd="1" presId="urn:microsoft.com/office/officeart/2005/8/layout/vList6"/>
    <dgm:cxn modelId="{CC82A033-7596-0449-9057-5A0EE7764A41}" srcId="{85915320-0333-E040-B6A0-EBE785129914}" destId="{AB62E1DA-CC1C-834C-A73E-EC02E82B4E27}" srcOrd="1" destOrd="0" parTransId="{B29776B5-5249-5D46-BCE5-91A4FFBB4979}" sibTransId="{EE70BE82-1593-984E-8560-FE5BAE85E8A0}"/>
    <dgm:cxn modelId="{EB1CFED0-2AA5-A74C-BB5D-10F55B413C8D}" srcId="{03299CFC-F7E7-CC40-BC1F-7719695C34DA}" destId="{BD037BC7-FBC6-8F41-AC5B-8E4362921AD1}" srcOrd="3" destOrd="0" parTransId="{EDB8D77A-047A-414E-80C9-E1EAA5FCE840}" sibTransId="{32EC44BF-BA71-2942-920B-CF21CE50F0B4}"/>
    <dgm:cxn modelId="{63D9DC3B-11F1-4790-9F4F-34EBCC27D817}" type="presOf" srcId="{BD037BC7-FBC6-8F41-AC5B-8E4362921AD1}" destId="{980BC0CC-82B7-F34B-ABC8-C931C2CCA64F}" srcOrd="0" destOrd="0" presId="urn:microsoft.com/office/officeart/2005/8/layout/vList6"/>
    <dgm:cxn modelId="{58AAF7D7-D7F5-4E4B-9E48-FEF706C46A5A}" srcId="{64A11F39-D259-544F-A324-4B20D0D93DEA}" destId="{8EB62C9C-8BC0-F745-B4D5-710F6F7985DE}" srcOrd="1" destOrd="0" parTransId="{D28849FA-B418-4242-BD04-D7503DB1E9B3}" sibTransId="{136F9EAF-2671-AB47-BCAA-285823E8B343}"/>
    <dgm:cxn modelId="{DC06E453-7C4C-4BF7-9E64-F42DF15F9BAF}" type="presOf" srcId="{85915320-0333-E040-B6A0-EBE785129914}" destId="{8E03B2A9-D253-BD43-B28C-1B0EE6704F51}" srcOrd="0" destOrd="0" presId="urn:microsoft.com/office/officeart/2005/8/layout/vList6"/>
    <dgm:cxn modelId="{E12BDE15-12BE-43DD-87D2-3D37B035FF5A}" type="presParOf" srcId="{46B52FBF-124F-5F49-9D96-3E9B09EF5555}" destId="{E8F124F8-F7A7-5040-A4B0-2CA8DC2BBD3F}" srcOrd="0" destOrd="0" presId="urn:microsoft.com/office/officeart/2005/8/layout/vList6"/>
    <dgm:cxn modelId="{3C78E2C2-1319-4108-81E3-6CB995DE2554}" type="presParOf" srcId="{E8F124F8-F7A7-5040-A4B0-2CA8DC2BBD3F}" destId="{B7B192B1-75FA-3546-B80E-93FD21922771}" srcOrd="0" destOrd="0" presId="urn:microsoft.com/office/officeart/2005/8/layout/vList6"/>
    <dgm:cxn modelId="{AE2B8761-662C-4D2B-A093-8322656ECEA5}" type="presParOf" srcId="{E8F124F8-F7A7-5040-A4B0-2CA8DC2BBD3F}" destId="{D12C255E-DDB3-0849-823C-8E3C0910EE6A}" srcOrd="1" destOrd="0" presId="urn:microsoft.com/office/officeart/2005/8/layout/vList6"/>
    <dgm:cxn modelId="{F8DDA7D0-86B0-40F2-902A-8BA29DD293A0}" type="presParOf" srcId="{46B52FBF-124F-5F49-9D96-3E9B09EF5555}" destId="{ECF957D6-2393-5247-BFDB-41E841F13311}" srcOrd="1" destOrd="0" presId="urn:microsoft.com/office/officeart/2005/8/layout/vList6"/>
    <dgm:cxn modelId="{EAF014D3-C17A-443B-B499-52C8509C337B}" type="presParOf" srcId="{46B52FBF-124F-5F49-9D96-3E9B09EF5555}" destId="{5967248A-2702-674B-BDDE-9EFF10C4BC79}" srcOrd="2" destOrd="0" presId="urn:microsoft.com/office/officeart/2005/8/layout/vList6"/>
    <dgm:cxn modelId="{78C38C56-F68A-448A-8835-0A6FE8C1091E}" type="presParOf" srcId="{5967248A-2702-674B-BDDE-9EFF10C4BC79}" destId="{8E03B2A9-D253-BD43-B28C-1B0EE6704F51}" srcOrd="0" destOrd="0" presId="urn:microsoft.com/office/officeart/2005/8/layout/vList6"/>
    <dgm:cxn modelId="{CEA92629-8661-4C84-9D9F-E2E32062533C}" type="presParOf" srcId="{5967248A-2702-674B-BDDE-9EFF10C4BC79}" destId="{BB6187C3-9BFA-8346-AA26-41D3F0C1D871}" srcOrd="1" destOrd="0" presId="urn:microsoft.com/office/officeart/2005/8/layout/vList6"/>
    <dgm:cxn modelId="{34F42BC4-D058-402B-9A28-E15855536F07}" type="presParOf" srcId="{46B52FBF-124F-5F49-9D96-3E9B09EF5555}" destId="{F284736A-D857-764A-BFDD-7481272F546D}" srcOrd="3" destOrd="0" presId="urn:microsoft.com/office/officeart/2005/8/layout/vList6"/>
    <dgm:cxn modelId="{5822E8F8-F92D-4FC1-978F-F0B2D5C17361}" type="presParOf" srcId="{46B52FBF-124F-5F49-9D96-3E9B09EF5555}" destId="{A90982E7-099F-3D4A-A717-D39AE9204BBD}" srcOrd="4" destOrd="0" presId="urn:microsoft.com/office/officeart/2005/8/layout/vList6"/>
    <dgm:cxn modelId="{77C66F48-15C3-418D-81F9-0BED7D673332}" type="presParOf" srcId="{A90982E7-099F-3D4A-A717-D39AE9204BBD}" destId="{BA7CA4A5-766D-2F47-839F-83C559F8BBED}" srcOrd="0" destOrd="0" presId="urn:microsoft.com/office/officeart/2005/8/layout/vList6"/>
    <dgm:cxn modelId="{F71988EB-5E48-4DB8-847F-1C0CE6367D24}" type="presParOf" srcId="{A90982E7-099F-3D4A-A717-D39AE9204BBD}" destId="{A1168EA4-88A9-8841-9D43-4C6EDA12862D}" srcOrd="1" destOrd="0" presId="urn:microsoft.com/office/officeart/2005/8/layout/vList6"/>
    <dgm:cxn modelId="{2190DEAD-7751-4A96-BB7E-5D4CF1637164}" type="presParOf" srcId="{46B52FBF-124F-5F49-9D96-3E9B09EF5555}" destId="{0EE0B10F-985E-C74B-9E8C-CCCB955748B3}" srcOrd="5" destOrd="0" presId="urn:microsoft.com/office/officeart/2005/8/layout/vList6"/>
    <dgm:cxn modelId="{35C34021-74A0-46BB-A85B-DAD2BEDFB050}" type="presParOf" srcId="{46B52FBF-124F-5F49-9D96-3E9B09EF5555}" destId="{C30B4388-5B6C-7D49-BD54-A7B7244F3419}" srcOrd="6" destOrd="0" presId="urn:microsoft.com/office/officeart/2005/8/layout/vList6"/>
    <dgm:cxn modelId="{478F3C52-9419-4A42-BDA0-2362A97AECC5}" type="presParOf" srcId="{C30B4388-5B6C-7D49-BD54-A7B7244F3419}" destId="{980BC0CC-82B7-F34B-ABC8-C931C2CCA64F}" srcOrd="0" destOrd="0" presId="urn:microsoft.com/office/officeart/2005/8/layout/vList6"/>
    <dgm:cxn modelId="{48A5A33D-6469-41B0-A1EE-2EAB51539016}" type="presParOf" srcId="{C30B4388-5B6C-7D49-BD54-A7B7244F3419}" destId="{10AE3682-5B41-C64F-90D6-FD1D3B94A5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C255E-DDB3-0849-823C-8E3C0910EE6A}">
      <dsp:nvSpPr>
        <dsp:cNvPr id="0" name=""/>
        <dsp:cNvSpPr/>
      </dsp:nvSpPr>
      <dsp:spPr>
        <a:xfrm>
          <a:off x="1721456" y="0"/>
          <a:ext cx="5497051" cy="802798"/>
        </a:xfrm>
        <a:prstGeom prst="flowChartAlternateProcess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Lower levels</a:t>
          </a:r>
          <a:r>
            <a:rPr lang="en-GB" sz="1500" b="1" kern="1200" baseline="0" dirty="0" smtClean="0"/>
            <a:t> of HIV information </a:t>
          </a:r>
          <a:r>
            <a:rPr lang="en-GB" sz="1500" b="0" kern="1200" baseline="0" dirty="0" smtClean="0"/>
            <a:t>(OR = 0.73, </a:t>
          </a:r>
          <a:r>
            <a:rPr lang="en-GB" sz="1500" b="0" i="1" kern="1200" baseline="0" dirty="0" smtClean="0"/>
            <a:t>p = </a:t>
          </a:r>
          <a:r>
            <a:rPr lang="en-GB" sz="1500" b="0" i="0" kern="1200" baseline="0" dirty="0" smtClean="0"/>
            <a:t>.030, CI = .54 – .97)</a:t>
          </a:r>
          <a:endParaRPr lang="en-GB" sz="1500" b="0" kern="1200" baseline="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Less intention of using risk reduction strategies </a:t>
          </a:r>
          <a:r>
            <a:rPr lang="en-GB" sz="1500" b="0" kern="1200" dirty="0" smtClean="0"/>
            <a:t>(OR = 0.83,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i="1" kern="1200" dirty="0" smtClean="0"/>
            <a:t>p</a:t>
          </a:r>
          <a:r>
            <a:rPr lang="en-GB" sz="1500" b="0" kern="1200" dirty="0" smtClean="0"/>
            <a:t> = .008, </a:t>
          </a:r>
          <a:r>
            <a:rPr lang="en-GB" sz="1500" b="0" i="0" kern="1200" baseline="0" dirty="0" smtClean="0"/>
            <a:t>CI = .73 – .95</a:t>
          </a:r>
          <a:r>
            <a:rPr lang="en-GB" sz="1500" b="0" kern="1200" dirty="0" smtClean="0"/>
            <a:t>)</a:t>
          </a:r>
          <a:endParaRPr lang="en-GB" sz="1500" b="0" kern="1200" dirty="0"/>
        </a:p>
      </dsp:txBody>
      <dsp:txXfrm>
        <a:off x="1760645" y="39189"/>
        <a:ext cx="5418673" cy="724420"/>
      </dsp:txXfrm>
    </dsp:sp>
    <dsp:sp modelId="{B7B192B1-75FA-3546-B80E-93FD21922771}">
      <dsp:nvSpPr>
        <dsp:cNvPr id="0" name=""/>
        <dsp:cNvSpPr/>
      </dsp:nvSpPr>
      <dsp:spPr>
        <a:xfrm>
          <a:off x="308983" y="1024"/>
          <a:ext cx="1398618" cy="8126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Inconsistent condom use (active)</a:t>
          </a:r>
          <a:endParaRPr lang="en-GB" sz="1600" kern="1200" dirty="0"/>
        </a:p>
      </dsp:txBody>
      <dsp:txXfrm>
        <a:off x="348654" y="40695"/>
        <a:ext cx="1319276" cy="733330"/>
      </dsp:txXfrm>
    </dsp:sp>
    <dsp:sp modelId="{BB6187C3-9BFA-8346-AA26-41D3F0C1D871}">
      <dsp:nvSpPr>
        <dsp:cNvPr id="0" name=""/>
        <dsp:cNvSpPr/>
      </dsp:nvSpPr>
      <dsp:spPr>
        <a:xfrm>
          <a:off x="1721456" y="899901"/>
          <a:ext cx="5497051" cy="802798"/>
        </a:xfrm>
        <a:prstGeom prst="flowChartAlternateProcess">
          <a:avLst/>
        </a:prstGeom>
        <a:solidFill>
          <a:schemeClr val="accent4">
            <a:tint val="40000"/>
            <a:alpha val="90000"/>
            <a:hueOff val="6770186"/>
            <a:satOff val="-287"/>
            <a:lumOff val="74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6770186"/>
              <a:satOff val="-287"/>
              <a:lumOff val="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Less likelihood of planning to have safer sex </a:t>
          </a:r>
          <a:r>
            <a:rPr lang="en-GB" sz="1500" b="0" kern="1200" dirty="0" smtClean="0"/>
            <a:t>(OR = 0.8, </a:t>
          </a:r>
          <a:r>
            <a:rPr lang="en-GB" sz="1500" b="0" i="1" kern="1200" dirty="0" smtClean="0"/>
            <a:t>p</a:t>
          </a:r>
          <a:r>
            <a:rPr lang="en-GB" sz="1500" b="0" kern="1200" baseline="0" dirty="0" smtClean="0"/>
            <a:t> = .023,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i="0" kern="1200" baseline="0" dirty="0" smtClean="0"/>
            <a:t>CI = .66 – .97</a:t>
          </a:r>
          <a:r>
            <a:rPr lang="en-GB" sz="1500" b="0" kern="1200" baseline="0" dirty="0" smtClean="0"/>
            <a:t>)</a:t>
          </a:r>
          <a:endParaRPr lang="en-GB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Higher libido </a:t>
          </a:r>
          <a:r>
            <a:rPr lang="en-GB" sz="1500" b="0" kern="1200" dirty="0" smtClean="0"/>
            <a:t>(OR =</a:t>
          </a:r>
          <a:r>
            <a:rPr lang="en-GB" sz="1500" b="0" kern="1200" baseline="0" dirty="0" smtClean="0"/>
            <a:t> 1.69, </a:t>
          </a:r>
          <a:r>
            <a:rPr lang="en-GB" sz="1500" b="0" i="1" kern="1200" baseline="0" dirty="0" smtClean="0"/>
            <a:t>p</a:t>
          </a:r>
          <a:r>
            <a:rPr lang="en-GB" sz="1500" b="0" kern="1200" baseline="0" dirty="0" smtClean="0"/>
            <a:t> = .007, </a:t>
          </a:r>
          <a:r>
            <a:rPr lang="en-GB" sz="1500" b="0" i="0" kern="1200" baseline="0" dirty="0" smtClean="0"/>
            <a:t>CI = 1.16 – 2.46</a:t>
          </a:r>
          <a:r>
            <a:rPr lang="en-GB" sz="1500" b="0" kern="1200" baseline="0" dirty="0" smtClean="0"/>
            <a:t>)</a:t>
          </a:r>
          <a:endParaRPr lang="en-GB" sz="1500" b="0" kern="1200" dirty="0"/>
        </a:p>
      </dsp:txBody>
      <dsp:txXfrm>
        <a:off x="1760645" y="939090"/>
        <a:ext cx="5418673" cy="724420"/>
      </dsp:txXfrm>
    </dsp:sp>
    <dsp:sp modelId="{8E03B2A9-D253-BD43-B28C-1B0EE6704F51}">
      <dsp:nvSpPr>
        <dsp:cNvPr id="0" name=""/>
        <dsp:cNvSpPr/>
      </dsp:nvSpPr>
      <dsp:spPr>
        <a:xfrm>
          <a:off x="308983" y="894964"/>
          <a:ext cx="1398618" cy="812672"/>
        </a:xfrm>
        <a:prstGeom prst="roundRect">
          <a:avLst/>
        </a:prstGeom>
        <a:gradFill rotWithShape="0">
          <a:gsLst>
            <a:gs pos="0">
              <a:schemeClr val="accent4">
                <a:hueOff val="6546825"/>
                <a:satOff val="-615"/>
                <a:lumOff val="784"/>
                <a:alphaOff val="0"/>
                <a:tint val="96000"/>
                <a:lumMod val="102000"/>
              </a:schemeClr>
            </a:gs>
            <a:gs pos="100000">
              <a:schemeClr val="accent4">
                <a:hueOff val="6546825"/>
                <a:satOff val="-615"/>
                <a:lumOff val="78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Inconsistent condom use (passive)</a:t>
          </a:r>
          <a:endParaRPr lang="en-GB" sz="1600" kern="1200" dirty="0"/>
        </a:p>
      </dsp:txBody>
      <dsp:txXfrm>
        <a:off x="348654" y="934635"/>
        <a:ext cx="1319276" cy="733330"/>
      </dsp:txXfrm>
    </dsp:sp>
    <dsp:sp modelId="{A1168EA4-88A9-8841-9D43-4C6EDA12862D}">
      <dsp:nvSpPr>
        <dsp:cNvPr id="0" name=""/>
        <dsp:cNvSpPr/>
      </dsp:nvSpPr>
      <dsp:spPr>
        <a:xfrm>
          <a:off x="1721456" y="1793841"/>
          <a:ext cx="5497051" cy="802798"/>
        </a:xfrm>
        <a:prstGeom prst="flowChartAlternateProcess">
          <a:avLst/>
        </a:prstGeom>
        <a:solidFill>
          <a:schemeClr val="accent4">
            <a:tint val="40000"/>
            <a:alpha val="90000"/>
            <a:hueOff val="13540371"/>
            <a:satOff val="-573"/>
            <a:lumOff val="149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13540371"/>
              <a:satOff val="-573"/>
              <a:lumOff val="1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Less intention of using risk reduction strategies </a:t>
          </a:r>
          <a:r>
            <a:rPr lang="en-GB" sz="1500" b="0" kern="1200" dirty="0" smtClean="0"/>
            <a:t>(OR = 0.85,</a:t>
          </a:r>
          <a:r>
            <a:rPr lang="en-GB" sz="1500" b="0" kern="1200" baseline="0" dirty="0" smtClean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i="1" kern="1200" baseline="0" dirty="0" smtClean="0"/>
            <a:t>p</a:t>
          </a:r>
          <a:r>
            <a:rPr lang="en-GB" sz="1500" b="0" kern="1200" baseline="0" dirty="0" smtClean="0"/>
            <a:t> = .014, </a:t>
          </a:r>
          <a:r>
            <a:rPr lang="en-GB" sz="1500" b="0" i="0" kern="1200" baseline="0" dirty="0" smtClean="0"/>
            <a:t>CI = .75 – .97</a:t>
          </a:r>
          <a:r>
            <a:rPr lang="en-GB" sz="1500" b="0" kern="1200" baseline="0" dirty="0" smtClean="0"/>
            <a:t>)</a:t>
          </a:r>
          <a:endParaRPr lang="en-GB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Higher libido </a:t>
          </a:r>
          <a:r>
            <a:rPr lang="en-GB" sz="1500" b="0" kern="1200" dirty="0" smtClean="0"/>
            <a:t>(OR = 1.71, </a:t>
          </a:r>
          <a:r>
            <a:rPr lang="en-GB" sz="1500" b="0" i="1" kern="1200" dirty="0" smtClean="0"/>
            <a:t>p</a:t>
          </a:r>
          <a:r>
            <a:rPr lang="en-GB" sz="1500" b="0" kern="1200" baseline="0" dirty="0" smtClean="0"/>
            <a:t> = .003, </a:t>
          </a:r>
          <a:r>
            <a:rPr lang="en-GB" sz="1500" b="0" i="0" kern="1200" baseline="0" dirty="0" smtClean="0"/>
            <a:t>CI = 1.21 – 2.43</a:t>
          </a:r>
          <a:r>
            <a:rPr lang="en-GB" sz="1500" b="0" kern="1200" baseline="0" dirty="0" smtClean="0"/>
            <a:t>)</a:t>
          </a:r>
          <a:endParaRPr lang="en-GB" sz="15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600" kern="1200"/>
        </a:p>
      </dsp:txBody>
      <dsp:txXfrm>
        <a:off x="1760645" y="1833030"/>
        <a:ext cx="5418673" cy="724420"/>
      </dsp:txXfrm>
    </dsp:sp>
    <dsp:sp modelId="{BA7CA4A5-766D-2F47-839F-83C559F8BBED}">
      <dsp:nvSpPr>
        <dsp:cNvPr id="0" name=""/>
        <dsp:cNvSpPr/>
      </dsp:nvSpPr>
      <dsp:spPr>
        <a:xfrm>
          <a:off x="308983" y="1788904"/>
          <a:ext cx="1398618" cy="812672"/>
        </a:xfrm>
        <a:prstGeom prst="roundRect">
          <a:avLst/>
        </a:prstGeom>
        <a:gradFill rotWithShape="0">
          <a:gsLst>
            <a:gs pos="0">
              <a:schemeClr val="accent4">
                <a:hueOff val="13093651"/>
                <a:satOff val="-1230"/>
                <a:lumOff val="1568"/>
                <a:alphaOff val="0"/>
                <a:tint val="96000"/>
                <a:lumMod val="102000"/>
              </a:schemeClr>
            </a:gs>
            <a:gs pos="100000">
              <a:schemeClr val="accent4">
                <a:hueOff val="13093651"/>
                <a:satOff val="-1230"/>
                <a:lumOff val="156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High number of sexual partners</a:t>
          </a:r>
          <a:endParaRPr lang="en-GB" sz="1600" kern="1200" dirty="0"/>
        </a:p>
      </dsp:txBody>
      <dsp:txXfrm>
        <a:off x="348654" y="1828575"/>
        <a:ext cx="1319276" cy="733330"/>
      </dsp:txXfrm>
    </dsp:sp>
    <dsp:sp modelId="{10AE3682-5B41-C64F-90D6-FD1D3B94A5B0}">
      <dsp:nvSpPr>
        <dsp:cNvPr id="0" name=""/>
        <dsp:cNvSpPr/>
      </dsp:nvSpPr>
      <dsp:spPr>
        <a:xfrm>
          <a:off x="1721456" y="2687780"/>
          <a:ext cx="5497051" cy="802798"/>
        </a:xfrm>
        <a:prstGeom prst="flowChartAlternateProcess">
          <a:avLst/>
        </a:prstGeom>
        <a:solidFill>
          <a:schemeClr val="accent4">
            <a:tint val="40000"/>
            <a:alpha val="90000"/>
            <a:hueOff val="20310557"/>
            <a:satOff val="-860"/>
            <a:lumOff val="223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20310557"/>
              <a:satOff val="-860"/>
              <a:lumOff val="2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Less likelihood of planning to have safer sex </a:t>
          </a:r>
          <a:r>
            <a:rPr lang="en-GB" sz="1500" b="0" kern="1200" dirty="0" smtClean="0"/>
            <a:t>(OR =</a:t>
          </a:r>
          <a:r>
            <a:rPr lang="en-GB" sz="1500" b="0" kern="1200" baseline="0" dirty="0" smtClean="0"/>
            <a:t> 0.68, </a:t>
          </a:r>
          <a:r>
            <a:rPr lang="en-GB" sz="1500" b="0" i="1" kern="1200" baseline="0" dirty="0" smtClean="0"/>
            <a:t>p</a:t>
          </a:r>
          <a:r>
            <a:rPr lang="en-GB" sz="1500" b="0" i="0" kern="1200" baseline="0" dirty="0" smtClean="0"/>
            <a:t> = .001,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i="0" kern="1200" baseline="0" dirty="0" smtClean="0"/>
            <a:t>CI = .53 – .86)</a:t>
          </a:r>
          <a:endParaRPr lang="en-GB" sz="1500" b="0" kern="1200" dirty="0"/>
        </a:p>
      </dsp:txBody>
      <dsp:txXfrm>
        <a:off x="1760645" y="2726969"/>
        <a:ext cx="5418673" cy="724420"/>
      </dsp:txXfrm>
    </dsp:sp>
    <dsp:sp modelId="{980BC0CC-82B7-F34B-ABC8-C931C2CCA64F}">
      <dsp:nvSpPr>
        <dsp:cNvPr id="0" name=""/>
        <dsp:cNvSpPr/>
      </dsp:nvSpPr>
      <dsp:spPr>
        <a:xfrm>
          <a:off x="308983" y="2682844"/>
          <a:ext cx="1398618" cy="812672"/>
        </a:xfrm>
        <a:prstGeom prst="roundRect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HIV/STI diagnosis in 1 year</a:t>
          </a:r>
          <a:endParaRPr lang="en-GB" sz="1600" kern="1200" dirty="0"/>
        </a:p>
      </dsp:txBody>
      <dsp:txXfrm>
        <a:off x="348654" y="2722515"/>
        <a:ext cx="1319276" cy="733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925F-95D4-482B-BCBD-4405231C0C1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2C5-DDA7-4935-89D7-313466D0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Specific sample of 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2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8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14 % unaware</a:t>
            </a:r>
          </a:p>
          <a:p>
            <a:r>
              <a:rPr lang="en-GB" baseline="0" dirty="0" smtClean="0"/>
              <a:t>Alongside pharmacological interventions, non-drug interventions are important</a:t>
            </a:r>
          </a:p>
          <a:p>
            <a:r>
              <a:rPr lang="en-GB" baseline="0" dirty="0" smtClean="0"/>
              <a:t>Intrusive/overwhelming thoughts/desires</a:t>
            </a:r>
          </a:p>
          <a:p>
            <a:r>
              <a:rPr lang="en-GB" baseline="0" dirty="0" smtClean="0"/>
              <a:t>Lots of </a:t>
            </a:r>
            <a:r>
              <a:rPr lang="en-GB" baseline="0" dirty="0" err="1" smtClean="0"/>
              <a:t>terminiology</a:t>
            </a:r>
            <a:r>
              <a:rPr lang="en-GB" baseline="0" dirty="0" smtClean="0"/>
              <a:t> –getting at the same thing, thoughts becoming intrusive or disruptive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2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Wanted to understand</a:t>
            </a:r>
            <a:r>
              <a:rPr lang="en-GB" baseline="0" dirty="0" smtClean="0"/>
              <a:t> how much of a</a:t>
            </a:r>
            <a:r>
              <a:rPr lang="en-GB" baseline="0" dirty="0"/>
              <a:t> </a:t>
            </a:r>
            <a:r>
              <a:rPr lang="en-GB" baseline="0" dirty="0" smtClean="0"/>
              <a:t>problem it is, and extent of association </a:t>
            </a:r>
          </a:p>
          <a:p>
            <a:r>
              <a:rPr lang="en-GB" baseline="0" dirty="0" smtClean="0"/>
              <a:t>Explain PEP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3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project PEPSE – 2ndary analysis of data</a:t>
            </a:r>
          </a:p>
          <a:p>
            <a:r>
              <a:rPr lang="en-GB" baseline="0" dirty="0" smtClean="0"/>
              <a:t>Baseline data (+follow up)</a:t>
            </a:r>
          </a:p>
          <a:p>
            <a:r>
              <a:rPr lang="en-GB" baseline="0" dirty="0" smtClean="0"/>
              <a:t>Cross sectional data</a:t>
            </a:r>
          </a:p>
          <a:p>
            <a:r>
              <a:rPr lang="en-GB" baseline="0" dirty="0" smtClean="0"/>
              <a:t>Recruitment info – who they are, entering into behavioural intervention study, but this was baseline data before </a:t>
            </a:r>
            <a:r>
              <a:rPr lang="en-GB" baseline="0" dirty="0" err="1" smtClean="0"/>
              <a:t>intevention</a:t>
            </a:r>
            <a:endParaRPr lang="en-GB" baseline="0" dirty="0" smtClean="0"/>
          </a:p>
          <a:p>
            <a:r>
              <a:rPr lang="en-GB" baseline="0" dirty="0" smtClean="0"/>
              <a:t>Psychological measures based on a </a:t>
            </a:r>
            <a:r>
              <a:rPr lang="en-GB" baseline="0" dirty="0" err="1" smtClean="0"/>
              <a:t>psy</a:t>
            </a:r>
            <a:r>
              <a:rPr lang="en-GB" baseline="0" dirty="0" smtClean="0"/>
              <a:t>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5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8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Constructed</a:t>
            </a:r>
            <a:r>
              <a:rPr lang="en-GB" baseline="0" dirty="0" smtClean="0"/>
              <a:t> 5 mathematical models</a:t>
            </a:r>
            <a:r>
              <a:rPr lang="is-IS" baseline="0" dirty="0" smtClean="0"/>
              <a:t>… seeking to find significant factors for each of our surrogate meausres for risk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9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We’ve</a:t>
            </a:r>
            <a:r>
              <a:rPr lang="en-GB" baseline="0" dirty="0" smtClean="0"/>
              <a:t> shown associations b/w surrogates for risk outcomes libido and behavioural </a:t>
            </a:r>
          </a:p>
          <a:p>
            <a:r>
              <a:rPr lang="en-GB" baseline="0" dirty="0" smtClean="0"/>
              <a:t>Understanding knowledge and/or intentions within clinics then perhaps targeting </a:t>
            </a:r>
          </a:p>
          <a:p>
            <a:r>
              <a:rPr lang="en-GB" baseline="0" dirty="0" smtClean="0"/>
              <a:t>?libido scores could be used to identify high risk people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Information – information</a:t>
            </a:r>
            <a:r>
              <a:rPr lang="en-GB" baseline="0" dirty="0" smtClean="0"/>
              <a:t> about condoms, using them</a:t>
            </a:r>
          </a:p>
          <a:p>
            <a:r>
              <a:rPr lang="en-GB" baseline="0" dirty="0" smtClean="0"/>
              <a:t>Motivation – </a:t>
            </a:r>
            <a:r>
              <a:rPr lang="en-GB" baseline="0" dirty="0" err="1" smtClean="0"/>
              <a:t>inraesing</a:t>
            </a:r>
            <a:r>
              <a:rPr lang="en-GB" baseline="0" dirty="0" smtClean="0"/>
              <a:t> willingness to use condoms – why important to do this</a:t>
            </a:r>
          </a:p>
          <a:p>
            <a:r>
              <a:rPr lang="en-GB" baseline="0" dirty="0" smtClean="0"/>
              <a:t>BS – having condoms with you, using them correctly</a:t>
            </a:r>
            <a:endParaRPr lang="en-GB" dirty="0" smtClean="0"/>
          </a:p>
          <a:p>
            <a:r>
              <a:rPr lang="en-GB" dirty="0" smtClean="0"/>
              <a:t>Corroborates</a:t>
            </a:r>
            <a:r>
              <a:rPr lang="en-GB" baseline="0" dirty="0" smtClean="0"/>
              <a:t> previous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534D-3153-6A42-9518-962583C1784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1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19" y="1035070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5" y="2997218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86"/>
            <a:fld id="{45D0D9DE-0DFF-4B49-AD77-D7115CE07F75}" type="datetime1">
              <a:rPr lang="en-GB" smtClean="0">
                <a:solidFill>
                  <a:prstClr val="black"/>
                </a:solidFill>
              </a:rPr>
              <a:pPr defTabSz="456986"/>
              <a:t>11/07/2016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1" y="4412457"/>
            <a:ext cx="3243033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86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40" y="0"/>
            <a:ext cx="2796391" cy="68257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35" y="4039420"/>
            <a:ext cx="816288" cy="101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51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2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740" indent="0">
              <a:buNone/>
              <a:defRPr sz="1200"/>
            </a:lvl2pPr>
            <a:lvl3pPr marL="685494" indent="0">
              <a:buNone/>
              <a:defRPr sz="1200"/>
            </a:lvl3pPr>
            <a:lvl4pPr marL="1028241" indent="0">
              <a:buNone/>
              <a:defRPr sz="1200"/>
            </a:lvl4pPr>
            <a:lvl5pPr marL="1370988" indent="0">
              <a:buNone/>
              <a:defRPr sz="1200"/>
            </a:lvl5pPr>
            <a:lvl6pPr marL="1713743" indent="0">
              <a:buNone/>
              <a:defRPr sz="1200"/>
            </a:lvl6pPr>
            <a:lvl7pPr marL="2056481" indent="0">
              <a:buNone/>
              <a:defRPr sz="1200"/>
            </a:lvl7pPr>
            <a:lvl8pPr marL="2399220" indent="0">
              <a:buNone/>
              <a:defRPr sz="1200"/>
            </a:lvl8pPr>
            <a:lvl9pPr marL="274196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52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342740" indent="0">
              <a:buNone/>
              <a:defRPr sz="900"/>
            </a:lvl2pPr>
            <a:lvl3pPr marL="685494" indent="0">
              <a:buNone/>
              <a:defRPr sz="800"/>
            </a:lvl3pPr>
            <a:lvl4pPr marL="1028241" indent="0">
              <a:buNone/>
              <a:defRPr sz="700"/>
            </a:lvl4pPr>
            <a:lvl5pPr marL="1370988" indent="0">
              <a:buNone/>
              <a:defRPr sz="700"/>
            </a:lvl5pPr>
            <a:lvl6pPr marL="1713743" indent="0">
              <a:buNone/>
              <a:defRPr sz="700"/>
            </a:lvl6pPr>
            <a:lvl7pPr marL="2056481" indent="0">
              <a:buNone/>
              <a:defRPr sz="700"/>
            </a:lvl7pPr>
            <a:lvl8pPr marL="2399220" indent="0">
              <a:buNone/>
              <a:defRPr sz="700"/>
            </a:lvl8pPr>
            <a:lvl9pPr marL="27419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49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3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52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723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53" tIns="34289" rIns="68553" bIns="3428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6986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53" tIns="34289" rIns="68553" bIns="3428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6986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14362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5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342740" indent="0">
              <a:buFontTx/>
              <a:buNone/>
              <a:defRPr/>
            </a:lvl2pPr>
            <a:lvl3pPr marL="685494" indent="0">
              <a:buFontTx/>
              <a:buNone/>
              <a:defRPr/>
            </a:lvl3pPr>
            <a:lvl4pPr marL="1028241" indent="0">
              <a:buFontTx/>
              <a:buNone/>
              <a:defRPr/>
            </a:lvl4pPr>
            <a:lvl5pPr marL="137098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52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61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52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18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53" tIns="34289" rIns="68553" bIns="3428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6986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53" tIns="34289" rIns="68553" bIns="3428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6986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14362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53" y="2914650"/>
            <a:ext cx="7514033" cy="666750"/>
          </a:xfrm>
        </p:spPr>
        <p:txBody>
          <a:bodyPr vert="horz" lIns="91404" tIns="45702" rIns="91404" bIns="45702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52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352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04" tIns="45702" rIns="91404" bIns="45702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52" y="2628900"/>
            <a:ext cx="7514035" cy="628650"/>
          </a:xfrm>
        </p:spPr>
        <p:txBody>
          <a:bodyPr vert="horz" lIns="91404" tIns="45702" rIns="91404" bIns="45702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52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84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1" y="574384"/>
            <a:ext cx="7514035" cy="871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21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510" y="514350"/>
            <a:ext cx="1327777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52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1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2687638" y="1708150"/>
            <a:ext cx="5992812" cy="1058863"/>
            <a:chOff x="1427772" y="3328134"/>
            <a:chExt cx="5787819" cy="1023326"/>
          </a:xfrm>
        </p:grpSpPr>
        <p:pic>
          <p:nvPicPr>
            <p:cNvPr id="7" name="Picture 16" descr="Odefsey_noTag_Logo_R_RGB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1" y="3398960"/>
              <a:ext cx="1790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Descovy_25mg_noTag_Logo_R_RGB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96" y="3328134"/>
              <a:ext cx="15621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Genvoya_noTag_Logo_R_RGB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772" y="3405310"/>
              <a:ext cx="21463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 descr="Gilea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657475" y="512763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176713" y="1885950"/>
            <a:ext cx="415925" cy="442913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4156075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70875" y="1887538"/>
            <a:ext cx="415925" cy="44291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6430963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8210550" y="211772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17" name="Picture 18" descr="Genvoya_noTag_Logo_R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14069" r="18636" b="45326"/>
          <a:stretch>
            <a:fillRect/>
          </a:stretch>
        </p:blipFill>
        <p:spPr bwMode="auto">
          <a:xfrm>
            <a:off x="4308475" y="1914525"/>
            <a:ext cx="290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Odefsey_noTag_Logo_R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5" t="14549" r="6383" b="45387"/>
          <a:stretch>
            <a:fillRect/>
          </a:stretch>
        </p:blipFill>
        <p:spPr bwMode="auto">
          <a:xfrm>
            <a:off x="8343900" y="1928813"/>
            <a:ext cx="311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548754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1461208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28" y="4412457"/>
            <a:ext cx="5313133" cy="273844"/>
          </a:xfrm>
          <a:prstGeom prst="rect">
            <a:avLst/>
          </a:prstGeom>
        </p:spPr>
        <p:txBody>
          <a:bodyPr lIns="91404" tIns="45702" rIns="91404" bIns="45702"/>
          <a:lstStyle/>
          <a:p>
            <a:pPr defTabSz="456986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27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3" y="904018"/>
            <a:ext cx="7959727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0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5" y="904018"/>
            <a:ext cx="7996796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266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32743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59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8325" y="904018"/>
            <a:ext cx="7967664" cy="303362"/>
          </a:xfrm>
        </p:spPr>
        <p:txBody>
          <a:bodyPr/>
          <a:lstStyle>
            <a:lvl1pPr>
              <a:defRPr sz="1125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2B63E-1F6B-43AD-8A32-6BD5C22A2641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3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C0724C-5D74-4A54-B9A2-DF356EB4CEF5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C501CDD-0C4C-4537-AAAE-2C255CB4B54B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67A310-1621-4431-ABB7-DB3CF960F865}" type="datetime1">
              <a:rPr 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cs typeface="Arial" pitchFamily="34" charset="0"/>
              </a:rPr>
              <a:t>Author’s Last Name, Conference Name, Year, Presentation #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DF1E2-2783-4910-9205-2AE9B4E87E8D}" type="slidenum">
              <a:rPr lang="en-US" alt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000256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774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2" y="514369"/>
            <a:ext cx="7514035" cy="1314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53" y="2000268"/>
            <a:ext cx="3671291" cy="23431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09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18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21"/>
            <a:ext cx="3671292" cy="1841897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84" y="2000268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21"/>
            <a:ext cx="3671292" cy="1841897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9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37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1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2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43" y="514368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52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740" indent="0">
              <a:buNone/>
              <a:defRPr sz="900"/>
            </a:lvl2pPr>
            <a:lvl3pPr marL="685494" indent="0">
              <a:buNone/>
              <a:defRPr sz="800"/>
            </a:lvl3pPr>
            <a:lvl4pPr marL="1028241" indent="0">
              <a:buNone/>
              <a:defRPr sz="700"/>
            </a:lvl4pPr>
            <a:lvl5pPr marL="1370988" indent="0">
              <a:buNone/>
              <a:defRPr sz="700"/>
            </a:lvl5pPr>
            <a:lvl6pPr marL="1713743" indent="0">
              <a:buNone/>
              <a:defRPr sz="700"/>
            </a:lvl6pPr>
            <a:lvl7pPr marL="2056481" indent="0">
              <a:buNone/>
              <a:defRPr sz="700"/>
            </a:lvl7pPr>
            <a:lvl8pPr marL="2399220" indent="0">
              <a:buNone/>
              <a:defRPr sz="700"/>
            </a:lvl8pPr>
            <a:lvl9pPr marL="27419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984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61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29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740" indent="0">
              <a:buNone/>
              <a:defRPr sz="1200"/>
            </a:lvl2pPr>
            <a:lvl3pPr marL="685494" indent="0">
              <a:buNone/>
              <a:defRPr sz="1200"/>
            </a:lvl3pPr>
            <a:lvl4pPr marL="1028241" indent="0">
              <a:buNone/>
              <a:defRPr sz="1200"/>
            </a:lvl4pPr>
            <a:lvl5pPr marL="1370988" indent="0">
              <a:buNone/>
              <a:defRPr sz="1200"/>
            </a:lvl5pPr>
            <a:lvl6pPr marL="1713743" indent="0">
              <a:buNone/>
              <a:defRPr sz="1200"/>
            </a:lvl6pPr>
            <a:lvl7pPr marL="2056481" indent="0">
              <a:buNone/>
              <a:defRPr sz="1200"/>
            </a:lvl7pPr>
            <a:lvl8pPr marL="2399220" indent="0">
              <a:buNone/>
              <a:defRPr sz="1200"/>
            </a:lvl8pPr>
            <a:lvl9pPr marL="274196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61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740" indent="0">
              <a:buNone/>
              <a:defRPr sz="900"/>
            </a:lvl2pPr>
            <a:lvl3pPr marL="685494" indent="0">
              <a:buNone/>
              <a:defRPr sz="800"/>
            </a:lvl3pPr>
            <a:lvl4pPr marL="1028241" indent="0">
              <a:buNone/>
              <a:defRPr sz="700"/>
            </a:lvl4pPr>
            <a:lvl5pPr marL="1370988" indent="0">
              <a:buNone/>
              <a:defRPr sz="700"/>
            </a:lvl5pPr>
            <a:lvl6pPr marL="1713743" indent="0">
              <a:buNone/>
              <a:defRPr sz="700"/>
            </a:lvl6pPr>
            <a:lvl7pPr marL="2056481" indent="0">
              <a:buNone/>
              <a:defRPr sz="700"/>
            </a:lvl7pPr>
            <a:lvl8pPr marL="2399220" indent="0">
              <a:buNone/>
              <a:defRPr sz="700"/>
            </a:lvl8pPr>
            <a:lvl9pPr marL="27419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001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7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52" y="417367"/>
            <a:ext cx="7514035" cy="871104"/>
          </a:xfrm>
          <a:prstGeom prst="rect">
            <a:avLst/>
          </a:prstGeom>
          <a:effectLst/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51" y="1505528"/>
            <a:ext cx="7514035" cy="2837874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2" y="161119"/>
            <a:ext cx="1910890" cy="46643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227934"/>
            <a:ext cx="609600" cy="7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74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223" indent="-214223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6961" indent="-214223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99708" indent="-214223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6766" indent="-128534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99513" indent="-128534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104" indent="-171378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7851" indent="-171378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0598" indent="-171378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3353" indent="-171378" algn="l" defTabSz="34274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503488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123" name="Picture 12" descr="Text_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85750"/>
            <a:ext cx="7993062" cy="5095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55713"/>
            <a:ext cx="79930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325" y="285750"/>
            <a:ext cx="0" cy="50958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Gilead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4572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342900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marL="333375" indent="-33337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SzPct val="80000"/>
        <a:buFont typeface="Wingdings" pitchFamily="2" charset="2"/>
        <a:buChar char="u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marL="625475" indent="-292100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marL="901700" indent="-27622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–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marL="1166813" indent="-265113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936" y="824370"/>
            <a:ext cx="5210345" cy="222134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 quantitative study to understand the sexual appetites of men who have sex with men (MSM)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7357" y="2978767"/>
            <a:ext cx="4321922" cy="1520498"/>
          </a:xfrm>
        </p:spPr>
        <p:txBody>
          <a:bodyPr>
            <a:normAutofit/>
          </a:bodyPr>
          <a:lstStyle/>
          <a:p>
            <a:endParaRPr lang="en-GB" sz="1000" dirty="0"/>
          </a:p>
          <a:p>
            <a:r>
              <a:rPr lang="en-GB" sz="1800" dirty="0"/>
              <a:t>Alex Parr &amp; Carrie Llewellyn</a:t>
            </a:r>
          </a:p>
          <a:p>
            <a:r>
              <a:rPr lang="en-GB" dirty="0" smtClean="0"/>
              <a:t>Brighton and Sussex Medical School, UK</a:t>
            </a:r>
          </a:p>
        </p:txBody>
      </p:sp>
    </p:spTree>
    <p:extLst>
      <p:ext uri="{BB962C8B-B14F-4D97-AF65-F5344CB8AC3E}">
        <p14:creationId xmlns:p14="http://schemas.microsoft.com/office/powerpoint/2010/main" val="342198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&amp;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2200" dirty="0"/>
              <a:t>First quantitative study assessing the role of libido on risk behaviour in UK</a:t>
            </a:r>
          </a:p>
          <a:p>
            <a:pPr>
              <a:lnSpc>
                <a:spcPct val="200000"/>
              </a:lnSpc>
            </a:pPr>
            <a:r>
              <a:rPr lang="en-GB" sz="2200" dirty="0"/>
              <a:t>Self-reporting bias</a:t>
            </a:r>
          </a:p>
          <a:p>
            <a:pPr>
              <a:lnSpc>
                <a:spcPct val="200000"/>
              </a:lnSpc>
            </a:pPr>
            <a:r>
              <a:rPr lang="en-GB" sz="2200" dirty="0" err="1"/>
              <a:t>Chemsex</a:t>
            </a:r>
            <a:r>
              <a:rPr lang="en-GB" sz="2200" dirty="0"/>
              <a:t>, drugs and alcohol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603" y="1471918"/>
            <a:ext cx="5778500" cy="31092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Thank you to: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	T</a:t>
            </a:r>
            <a:r>
              <a:rPr lang="en-GB" dirty="0" smtClean="0"/>
              <a:t>he participants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	Alex Pollard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	Dr Chris Jones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	Division of Public Health and Primary Care at BSMS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70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401" y="1504801"/>
            <a:ext cx="5778500" cy="32515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b="1" dirty="0" smtClean="0"/>
              <a:t>3360</a:t>
            </a:r>
            <a:r>
              <a:rPr lang="en-GB" dirty="0" smtClean="0"/>
              <a:t> new MSM HIV diagnoses in 2014 (UK)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HIV prevention strategies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Behavioural interventions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Increasing risky behaviour – </a:t>
            </a:r>
            <a:r>
              <a:rPr lang="en-GB" sz="1500" dirty="0"/>
              <a:t>unprotected anal intercourse (UAI)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Libido, sexual compulsivity, hypersexuality</a:t>
            </a:r>
            <a:r>
              <a:rPr lang="is-IS" dirty="0" smtClean="0"/>
              <a:t>…</a:t>
            </a:r>
            <a:endParaRPr lang="en-GB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1059582"/>
            <a:ext cx="1740044" cy="1703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114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402" y="1504800"/>
            <a:ext cx="6643911" cy="310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To what extent is libido associated with risk behaviour?</a:t>
            </a:r>
          </a:p>
          <a:p>
            <a:endParaRPr lang="en-GB" sz="800" dirty="0"/>
          </a:p>
          <a:p>
            <a:pPr marL="0" indent="0">
              <a:buNone/>
            </a:pPr>
            <a:r>
              <a:rPr lang="en-GB" dirty="0" smtClean="0"/>
              <a:t>Hypotheses:</a:t>
            </a:r>
          </a:p>
          <a:p>
            <a:r>
              <a:rPr lang="en-GB" dirty="0" smtClean="0"/>
              <a:t>There would be a positive correlation between high libido and:</a:t>
            </a:r>
          </a:p>
          <a:p>
            <a:pPr marL="685477" lvl="1" indent="-342731">
              <a:buFont typeface="+mj-lt"/>
              <a:buAutoNum type="arabicPeriod"/>
            </a:pPr>
            <a:r>
              <a:rPr lang="en-GB" dirty="0" smtClean="0"/>
              <a:t>Low incidence of condom use</a:t>
            </a:r>
          </a:p>
          <a:p>
            <a:pPr marL="685477" lvl="1" indent="-342731">
              <a:buFont typeface="+mj-lt"/>
              <a:buAutoNum type="arabicPeriod"/>
            </a:pPr>
            <a:r>
              <a:rPr lang="en-GB" dirty="0" smtClean="0"/>
              <a:t>High number of sexual partners</a:t>
            </a:r>
          </a:p>
          <a:p>
            <a:pPr marL="685477" lvl="1" indent="-342731">
              <a:buFont typeface="+mj-lt"/>
              <a:buAutoNum type="arabicPeriod"/>
            </a:pPr>
            <a:r>
              <a:rPr lang="en-GB" dirty="0" smtClean="0"/>
              <a:t>High incidence of repeat prescription for post-exposure prophylaxis (PEP) within 1 year</a:t>
            </a:r>
          </a:p>
          <a:p>
            <a:pPr marL="685477" lvl="1" indent="-342731">
              <a:buFont typeface="+mj-lt"/>
              <a:buAutoNum type="arabicPeriod"/>
            </a:pPr>
            <a:r>
              <a:rPr lang="en-GB" dirty="0" smtClean="0"/>
              <a:t>High incidence of HIV/STI diagnosis within 1 year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320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400" y="2507571"/>
            <a:ext cx="7514868" cy="1779881"/>
          </a:xfrm>
        </p:spPr>
        <p:txBody>
          <a:bodyPr numCol="2">
            <a:normAutofit/>
          </a:bodyPr>
          <a:lstStyle/>
          <a:p>
            <a:r>
              <a:rPr lang="en-GB" sz="1500" dirty="0"/>
              <a:t>Risk behaviour measures</a:t>
            </a:r>
          </a:p>
          <a:p>
            <a:pPr lvl="1"/>
            <a:r>
              <a:rPr lang="en-GB" sz="1400" dirty="0"/>
              <a:t>Number of partners</a:t>
            </a:r>
          </a:p>
          <a:p>
            <a:pPr lvl="1"/>
            <a:r>
              <a:rPr lang="en-GB" sz="1400" dirty="0"/>
              <a:t>Inconsistent condom use</a:t>
            </a:r>
          </a:p>
          <a:p>
            <a:pPr lvl="1"/>
            <a:r>
              <a:rPr lang="en-GB" sz="1400" dirty="0"/>
              <a:t>Repeat PEP prescription in 1 year</a:t>
            </a:r>
          </a:p>
          <a:p>
            <a:pPr lvl="1"/>
            <a:r>
              <a:rPr lang="en-GB" sz="1400" dirty="0"/>
              <a:t>HIV/STI diagnosis in 1 year</a:t>
            </a:r>
          </a:p>
          <a:p>
            <a:r>
              <a:rPr lang="en-GB" sz="1500" dirty="0"/>
              <a:t>Psychological measures</a:t>
            </a:r>
          </a:p>
          <a:p>
            <a:pPr lvl="1"/>
            <a:r>
              <a:rPr lang="en-GB" sz="1400" dirty="0"/>
              <a:t>Information</a:t>
            </a:r>
          </a:p>
          <a:p>
            <a:pPr lvl="1"/>
            <a:r>
              <a:rPr lang="en-GB" sz="1400" dirty="0"/>
              <a:t>Motivation</a:t>
            </a:r>
          </a:p>
          <a:p>
            <a:pPr lvl="1"/>
            <a:r>
              <a:rPr lang="en-GB" sz="1400" dirty="0"/>
              <a:t>Behavioural skills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2417" y="1191811"/>
            <a:ext cx="7514869" cy="1351652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marL="214218" indent="-214218" defTabSz="456986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GB" sz="1500" dirty="0">
                <a:solidFill>
                  <a:prstClr val="black"/>
                </a:solidFill>
              </a:rPr>
              <a:t>Project PEPSE – paper survey</a:t>
            </a:r>
          </a:p>
          <a:p>
            <a:pPr marL="214218" indent="-214218" defTabSz="456986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GB" sz="1500" dirty="0">
                <a:solidFill>
                  <a:prstClr val="black"/>
                </a:solidFill>
              </a:rPr>
              <a:t>Participants: MSM, ≥16 years, PEPSE, Sexual Health clinic (6 centres across SE England)</a:t>
            </a:r>
          </a:p>
          <a:p>
            <a:pPr marL="214218" indent="-214218" defTabSz="456986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GB" sz="1500" dirty="0">
                <a:solidFill>
                  <a:prstClr val="black"/>
                </a:solidFill>
              </a:rPr>
              <a:t>10 items to assess libido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401" y="4177206"/>
            <a:ext cx="5778500" cy="438582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marL="214218" indent="-214218" defTabSz="456986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GB" sz="1500" dirty="0">
                <a:solidFill>
                  <a:prstClr val="black"/>
                </a:solidFill>
              </a:rPr>
              <a:t>Univariate + multivariate statistical analyses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450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2" y="167982"/>
            <a:ext cx="7514035" cy="871104"/>
          </a:xfrm>
        </p:spPr>
        <p:txBody>
          <a:bodyPr/>
          <a:lstStyle/>
          <a:p>
            <a:r>
              <a:rPr lang="en-GB" dirty="0" smtClean="0"/>
              <a:t>Results - demographics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885426"/>
              </p:ext>
            </p:extLst>
          </p:nvPr>
        </p:nvGraphicFramePr>
        <p:xfrm>
          <a:off x="2090366" y="914394"/>
          <a:ext cx="5559770" cy="430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885"/>
                <a:gridCol w="2779885"/>
              </a:tblGrid>
              <a:tr h="308610">
                <a:tc>
                  <a:txBody>
                    <a:bodyPr/>
                    <a:lstStyle/>
                    <a:p>
                      <a:endParaRPr lang="en-GB" sz="1400" b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 ( % 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Age </a:t>
                      </a:r>
                      <a:r>
                        <a:rPr lang="en-GB" sz="1400" b="0" dirty="0" smtClean="0"/>
                        <a:t>mean</a:t>
                      </a:r>
                      <a:r>
                        <a:rPr lang="en-GB" sz="1400" b="0" baseline="0" dirty="0" smtClean="0"/>
                        <a:t> (range)</a:t>
                      </a:r>
                      <a:endParaRPr lang="en-GB" sz="1400" b="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34.5</a:t>
                      </a:r>
                      <a:r>
                        <a:rPr lang="en-GB" sz="1400" dirty="0" smtClean="0"/>
                        <a:t> (19-66)</a:t>
                      </a:r>
                      <a:endParaRPr lang="en-GB" sz="14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Sexuality</a:t>
                      </a:r>
                    </a:p>
                    <a:p>
                      <a:pPr algn="r"/>
                      <a:r>
                        <a:rPr lang="en-GB" sz="1400" b="0" dirty="0" smtClean="0"/>
                        <a:t>Gay</a:t>
                      </a:r>
                    </a:p>
                    <a:p>
                      <a:pPr algn="r"/>
                      <a:r>
                        <a:rPr lang="en-GB" sz="1400" b="0" dirty="0" smtClean="0"/>
                        <a:t>Bisexual</a:t>
                      </a:r>
                    </a:p>
                    <a:p>
                      <a:pPr algn="r"/>
                      <a:r>
                        <a:rPr lang="en-GB" sz="1400" b="0" dirty="0" smtClean="0"/>
                        <a:t>Heterosexual / Rather not say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b="1" dirty="0" smtClean="0"/>
                        <a:t>160</a:t>
                      </a:r>
                      <a:r>
                        <a:rPr lang="en-GB" sz="1400" baseline="0" dirty="0" smtClean="0"/>
                        <a:t> (92.5)</a:t>
                      </a:r>
                    </a:p>
                    <a:p>
                      <a:pPr algn="ctr"/>
                      <a:r>
                        <a:rPr lang="en-GB" sz="1400" b="1" baseline="0" dirty="0" smtClean="0"/>
                        <a:t>11</a:t>
                      </a:r>
                      <a:r>
                        <a:rPr lang="en-GB" sz="1400" baseline="0" dirty="0" smtClean="0"/>
                        <a:t> (6.4)</a:t>
                      </a:r>
                    </a:p>
                    <a:p>
                      <a:pPr algn="ctr"/>
                      <a:r>
                        <a:rPr lang="en-GB" sz="1400" b="1" baseline="0" dirty="0" smtClean="0"/>
                        <a:t>2</a:t>
                      </a:r>
                      <a:r>
                        <a:rPr lang="en-GB" sz="1400" baseline="0" dirty="0" smtClean="0"/>
                        <a:t> (1.2)</a:t>
                      </a:r>
                      <a:endParaRPr lang="en-GB" sz="14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Ethnicity</a:t>
                      </a:r>
                    </a:p>
                    <a:p>
                      <a:pPr algn="r"/>
                      <a:r>
                        <a:rPr lang="en-GB" sz="1400" b="0" dirty="0" smtClean="0"/>
                        <a:t>White UK</a:t>
                      </a:r>
                    </a:p>
                    <a:p>
                      <a:pPr algn="r"/>
                      <a:r>
                        <a:rPr lang="en-GB" sz="1400" b="0" dirty="0" smtClean="0"/>
                        <a:t>White</a:t>
                      </a:r>
                      <a:r>
                        <a:rPr lang="en-GB" sz="1400" b="0" baseline="0" dirty="0" smtClean="0"/>
                        <a:t> other</a:t>
                      </a:r>
                    </a:p>
                    <a:p>
                      <a:pPr algn="r"/>
                      <a:r>
                        <a:rPr lang="en-GB" sz="1400" b="0" baseline="0" dirty="0" smtClean="0"/>
                        <a:t>Black / Asian / Mixed / Other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b="1" dirty="0" smtClean="0"/>
                        <a:t>80</a:t>
                      </a:r>
                      <a:r>
                        <a:rPr lang="en-GB" sz="1400" dirty="0" smtClean="0"/>
                        <a:t> (45.7)</a:t>
                      </a:r>
                    </a:p>
                    <a:p>
                      <a:pPr algn="ctr"/>
                      <a:r>
                        <a:rPr lang="en-GB" sz="1400" b="1" dirty="0" smtClean="0"/>
                        <a:t>61</a:t>
                      </a:r>
                      <a:r>
                        <a:rPr lang="en-GB" sz="1400" dirty="0" smtClean="0"/>
                        <a:t> (34.9)</a:t>
                      </a:r>
                    </a:p>
                    <a:p>
                      <a:pPr algn="ctr"/>
                      <a:r>
                        <a:rPr lang="en-GB" sz="1400" b="1" dirty="0" smtClean="0"/>
                        <a:t>34</a:t>
                      </a:r>
                      <a:r>
                        <a:rPr lang="en-GB" sz="1400" dirty="0" smtClean="0"/>
                        <a:t> (19.4)</a:t>
                      </a:r>
                      <a:endParaRPr lang="en-GB" sz="14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Employment</a:t>
                      </a:r>
                    </a:p>
                    <a:p>
                      <a:pPr algn="r"/>
                      <a:r>
                        <a:rPr lang="en-GB" sz="1400" b="0" dirty="0" smtClean="0"/>
                        <a:t>(Self)</a:t>
                      </a:r>
                      <a:r>
                        <a:rPr lang="en-GB" sz="1400" b="0" baseline="0" dirty="0" smtClean="0"/>
                        <a:t> Employed</a:t>
                      </a:r>
                    </a:p>
                    <a:p>
                      <a:pPr algn="r"/>
                      <a:r>
                        <a:rPr lang="en-GB" sz="1400" b="0" baseline="0" dirty="0" smtClean="0"/>
                        <a:t>Student</a:t>
                      </a:r>
                    </a:p>
                    <a:p>
                      <a:pPr algn="r"/>
                      <a:r>
                        <a:rPr lang="en-GB" sz="1400" b="0" baseline="0" dirty="0" smtClean="0"/>
                        <a:t>Unemployed / Retired / Other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b="1" dirty="0" smtClean="0"/>
                        <a:t>141</a:t>
                      </a:r>
                      <a:r>
                        <a:rPr lang="en-GB" sz="1400" dirty="0" smtClean="0"/>
                        <a:t> (80.6)</a:t>
                      </a:r>
                    </a:p>
                    <a:p>
                      <a:pPr algn="ctr"/>
                      <a:r>
                        <a:rPr lang="en-GB" sz="1400" b="1" dirty="0" smtClean="0"/>
                        <a:t>20</a:t>
                      </a:r>
                      <a:r>
                        <a:rPr lang="en-GB" sz="1400" dirty="0" smtClean="0"/>
                        <a:t> (11.4)</a:t>
                      </a:r>
                    </a:p>
                    <a:p>
                      <a:pPr algn="ctr"/>
                      <a:r>
                        <a:rPr lang="en-GB" sz="1400" b="1" dirty="0" smtClean="0"/>
                        <a:t>14</a:t>
                      </a:r>
                      <a:r>
                        <a:rPr lang="en-GB" sz="1400" dirty="0" smtClean="0"/>
                        <a:t> (8.1)</a:t>
                      </a:r>
                      <a:endParaRPr lang="en-GB" sz="14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Education</a:t>
                      </a:r>
                    </a:p>
                    <a:p>
                      <a:pPr algn="r"/>
                      <a:r>
                        <a:rPr lang="en-GB" sz="1400" b="0" dirty="0" smtClean="0"/>
                        <a:t>Below</a:t>
                      </a:r>
                      <a:r>
                        <a:rPr lang="en-GB" sz="1400" b="0" baseline="0" dirty="0" smtClean="0"/>
                        <a:t> degree level</a:t>
                      </a:r>
                    </a:p>
                    <a:p>
                      <a:pPr algn="r"/>
                      <a:r>
                        <a:rPr lang="en-GB" sz="1400" b="0" baseline="0" dirty="0" smtClean="0"/>
                        <a:t>Degree / Post-graduate degree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b="1" dirty="0" smtClean="0"/>
                        <a:t>48</a:t>
                      </a:r>
                      <a:r>
                        <a:rPr lang="en-GB" sz="1400" dirty="0" smtClean="0"/>
                        <a:t> (27.4)</a:t>
                      </a:r>
                    </a:p>
                    <a:p>
                      <a:pPr algn="ctr"/>
                      <a:r>
                        <a:rPr lang="en-GB" sz="1400" b="1" dirty="0" smtClean="0"/>
                        <a:t>127</a:t>
                      </a:r>
                      <a:r>
                        <a:rPr lang="en-GB" sz="1400" dirty="0" smtClean="0"/>
                        <a:t> (72.6)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16965" y="1840899"/>
            <a:ext cx="875204" cy="209053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6965" y="2765497"/>
            <a:ext cx="875204" cy="409427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6965" y="4796878"/>
            <a:ext cx="875204" cy="209053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6965" y="3676180"/>
            <a:ext cx="875204" cy="409427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46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6369" y="77125"/>
            <a:ext cx="3469709" cy="461665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defTabSz="456986"/>
            <a:r>
              <a:rPr lang="en-GB" sz="2400" dirty="0">
                <a:solidFill>
                  <a:prstClr val="black"/>
                </a:solidFill>
              </a:rPr>
              <a:t>Results - libido items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6031" y="600786"/>
            <a:ext cx="3562803" cy="45649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061658"/>
              </p:ext>
            </p:extLst>
          </p:nvPr>
        </p:nvGraphicFramePr>
        <p:xfrm>
          <a:off x="5129214" y="437617"/>
          <a:ext cx="3425704" cy="454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54624"/>
              </p:ext>
            </p:extLst>
          </p:nvPr>
        </p:nvGraphicFramePr>
        <p:xfrm>
          <a:off x="1514609" y="600786"/>
          <a:ext cx="3726465" cy="4397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726465"/>
              </a:tblGrid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 find myself thinking about sex while at work or college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My sexual appetite gets in the way of my relationships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My sexual thoughts and behaviours are causing problems in my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 think about sex more than I would like 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 sometimes get so horny I could lose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 feel that my sexual thoughts and feelings are stronger than I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My desires to have sex have disrupted my daily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 sometimes fail to meet my commitments and responsibilities because of my sexual behaviour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 have to struggle to control my sexual thoughts and behaviours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It has been difficult for me to find sex partners who desire having as much sex as I want 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486033" y="1062887"/>
            <a:ext cx="3052310" cy="418107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86032" y="1492214"/>
            <a:ext cx="3517924" cy="418107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6050" y="1915895"/>
            <a:ext cx="3119627" cy="418107"/>
          </a:xfrm>
          <a:prstGeom prst="rect">
            <a:avLst/>
          </a:prstGeom>
          <a:solidFill>
            <a:srgbClr val="FF0000">
              <a:alpha val="1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 defTabSz="456986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56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511657" y="3130817"/>
            <a:ext cx="5318018" cy="1358824"/>
            <a:chOff x="3511657" y="3130817"/>
            <a:chExt cx="5318018" cy="1358824"/>
          </a:xfrm>
        </p:grpSpPr>
        <p:grpSp>
          <p:nvGrpSpPr>
            <p:cNvPr id="34" name="Group 33"/>
            <p:cNvGrpSpPr/>
            <p:nvPr/>
          </p:nvGrpSpPr>
          <p:grpSpPr>
            <a:xfrm>
              <a:off x="3511657" y="3130817"/>
              <a:ext cx="2380590" cy="1358824"/>
              <a:chOff x="3511657" y="3130817"/>
              <a:chExt cx="2380590" cy="135882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511657" y="3228107"/>
                <a:ext cx="797108" cy="3649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4150449" y="3130817"/>
                <a:ext cx="1741798" cy="1358824"/>
              </a:xfrm>
              <a:custGeom>
                <a:avLst/>
                <a:gdLst>
                  <a:gd name="connsiteX0" fmla="*/ 0 w 1358824"/>
                  <a:gd name="connsiteY0" fmla="*/ 679412 h 1358824"/>
                  <a:gd name="connsiteX1" fmla="*/ 679412 w 1358824"/>
                  <a:gd name="connsiteY1" fmla="*/ 0 h 1358824"/>
                  <a:gd name="connsiteX2" fmla="*/ 1358824 w 1358824"/>
                  <a:gd name="connsiteY2" fmla="*/ 679412 h 1358824"/>
                  <a:gd name="connsiteX3" fmla="*/ 679412 w 1358824"/>
                  <a:gd name="connsiteY3" fmla="*/ 1358824 h 1358824"/>
                  <a:gd name="connsiteX4" fmla="*/ 0 w 1358824"/>
                  <a:gd name="connsiteY4" fmla="*/ 679412 h 13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824" h="1358824">
                    <a:moveTo>
                      <a:pt x="0" y="679412"/>
                    </a:moveTo>
                    <a:cubicBezTo>
                      <a:pt x="0" y="304183"/>
                      <a:pt x="304183" y="0"/>
                      <a:pt x="679412" y="0"/>
                    </a:cubicBezTo>
                    <a:cubicBezTo>
                      <a:pt x="1054641" y="0"/>
                      <a:pt x="1358824" y="304183"/>
                      <a:pt x="1358824" y="679412"/>
                    </a:cubicBezTo>
                    <a:cubicBezTo>
                      <a:pt x="1358824" y="1054641"/>
                      <a:pt x="1054641" y="1358824"/>
                      <a:pt x="679412" y="1358824"/>
                    </a:cubicBezTo>
                    <a:cubicBezTo>
                      <a:pt x="304183" y="1358824"/>
                      <a:pt x="0" y="1054641"/>
                      <a:pt x="0" y="679412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1695" tIns="211695" rIns="211695" bIns="211695" numCol="1" spcCol="1270" anchor="ctr" anchorCtr="0">
                <a:noAutofit/>
              </a:bodyPr>
              <a:lstStyle/>
              <a:p>
                <a:pPr algn="ctr" defTabSz="8886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>
                    <a:solidFill>
                      <a:prstClr val="white"/>
                    </a:solidFill>
                  </a:rPr>
                  <a:t>Number of sexual partners</a:t>
                </a: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6049777" y="3130817"/>
              <a:ext cx="2779898" cy="1358824"/>
            </a:xfrm>
            <a:custGeom>
              <a:avLst/>
              <a:gdLst>
                <a:gd name="connsiteX0" fmla="*/ 0 w 2038236"/>
                <a:gd name="connsiteY0" fmla="*/ 0 h 1358824"/>
                <a:gd name="connsiteX1" fmla="*/ 2038236 w 2038236"/>
                <a:gd name="connsiteY1" fmla="*/ 0 h 1358824"/>
                <a:gd name="connsiteX2" fmla="*/ 2038236 w 2038236"/>
                <a:gd name="connsiteY2" fmla="*/ 1358824 h 1358824"/>
                <a:gd name="connsiteX3" fmla="*/ 0 w 2038236"/>
                <a:gd name="connsiteY3" fmla="*/ 1358824 h 1358824"/>
                <a:gd name="connsiteX4" fmla="*/ 0 w 2038236"/>
                <a:gd name="connsiteY4" fmla="*/ 0 h 13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236" h="1358824">
                  <a:moveTo>
                    <a:pt x="0" y="0"/>
                  </a:moveTo>
                  <a:lnTo>
                    <a:pt x="2038236" y="0"/>
                  </a:lnTo>
                  <a:lnTo>
                    <a:pt x="2038236" y="1358824"/>
                  </a:lnTo>
                  <a:lnTo>
                    <a:pt x="0" y="13588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defTabSz="124404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i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</a:t>
              </a:r>
              <a:r>
                <a:rPr lang="en-GB" sz="2800" i="1" baseline="-250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</a:t>
              </a:r>
              <a:r>
                <a:rPr lang="en-GB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= .292   </a:t>
              </a:r>
              <a:r>
                <a:rPr lang="en-GB" sz="2800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</a:t>
              </a:r>
              <a:r>
                <a:rPr lang="en-GB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&lt; .001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 – univariate analysis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05218" y="1358708"/>
            <a:ext cx="5122069" cy="1358824"/>
            <a:chOff x="3505200" y="1358708"/>
            <a:chExt cx="5122069" cy="1358824"/>
          </a:xfrm>
        </p:grpSpPr>
        <p:grpSp>
          <p:nvGrpSpPr>
            <p:cNvPr id="33" name="Group 32"/>
            <p:cNvGrpSpPr/>
            <p:nvPr/>
          </p:nvGrpSpPr>
          <p:grpSpPr>
            <a:xfrm>
              <a:off x="3505200" y="1358708"/>
              <a:ext cx="2387047" cy="1358824"/>
              <a:chOff x="3505200" y="1358708"/>
              <a:chExt cx="2387047" cy="135882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3505200" y="2289650"/>
                <a:ext cx="775855" cy="4278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4122748" y="1358708"/>
                <a:ext cx="1769499" cy="1358824"/>
              </a:xfrm>
              <a:custGeom>
                <a:avLst/>
                <a:gdLst>
                  <a:gd name="connsiteX0" fmla="*/ 0 w 1358824"/>
                  <a:gd name="connsiteY0" fmla="*/ 679412 h 1358824"/>
                  <a:gd name="connsiteX1" fmla="*/ 679412 w 1358824"/>
                  <a:gd name="connsiteY1" fmla="*/ 0 h 1358824"/>
                  <a:gd name="connsiteX2" fmla="*/ 1358824 w 1358824"/>
                  <a:gd name="connsiteY2" fmla="*/ 679412 h 1358824"/>
                  <a:gd name="connsiteX3" fmla="*/ 679412 w 1358824"/>
                  <a:gd name="connsiteY3" fmla="*/ 1358824 h 1358824"/>
                  <a:gd name="connsiteX4" fmla="*/ 0 w 1358824"/>
                  <a:gd name="connsiteY4" fmla="*/ 679412 h 13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824" h="1358824">
                    <a:moveTo>
                      <a:pt x="0" y="679412"/>
                    </a:moveTo>
                    <a:cubicBezTo>
                      <a:pt x="0" y="304183"/>
                      <a:pt x="304183" y="0"/>
                      <a:pt x="679412" y="0"/>
                    </a:cubicBezTo>
                    <a:cubicBezTo>
                      <a:pt x="1054641" y="0"/>
                      <a:pt x="1358824" y="304183"/>
                      <a:pt x="1358824" y="679412"/>
                    </a:cubicBezTo>
                    <a:cubicBezTo>
                      <a:pt x="1358824" y="1054641"/>
                      <a:pt x="1054641" y="1358824"/>
                      <a:pt x="679412" y="1358824"/>
                    </a:cubicBezTo>
                    <a:cubicBezTo>
                      <a:pt x="304183" y="1358824"/>
                      <a:pt x="0" y="1054641"/>
                      <a:pt x="0" y="679412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1695" tIns="211695" rIns="211695" bIns="211695" numCol="1" spcCol="1270" anchor="ctr" anchorCtr="0">
                <a:noAutofit/>
              </a:bodyPr>
              <a:lstStyle/>
              <a:p>
                <a:pPr algn="ctr" defTabSz="8886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>
                    <a:solidFill>
                      <a:prstClr val="white"/>
                    </a:solidFill>
                  </a:rPr>
                  <a:t>Inconsistent condom use</a:t>
                </a: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6049777" y="1358708"/>
              <a:ext cx="2577492" cy="1358824"/>
            </a:xfrm>
            <a:custGeom>
              <a:avLst/>
              <a:gdLst>
                <a:gd name="connsiteX0" fmla="*/ 0 w 2038236"/>
                <a:gd name="connsiteY0" fmla="*/ 0 h 1358824"/>
                <a:gd name="connsiteX1" fmla="*/ 2038236 w 2038236"/>
                <a:gd name="connsiteY1" fmla="*/ 0 h 1358824"/>
                <a:gd name="connsiteX2" fmla="*/ 2038236 w 2038236"/>
                <a:gd name="connsiteY2" fmla="*/ 1358824 h 1358824"/>
                <a:gd name="connsiteX3" fmla="*/ 0 w 2038236"/>
                <a:gd name="connsiteY3" fmla="*/ 1358824 h 1358824"/>
                <a:gd name="connsiteX4" fmla="*/ 0 w 2038236"/>
                <a:gd name="connsiteY4" fmla="*/ 0 h 13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236" h="1358824">
                  <a:moveTo>
                    <a:pt x="0" y="0"/>
                  </a:moveTo>
                  <a:lnTo>
                    <a:pt x="2038236" y="0"/>
                  </a:lnTo>
                  <a:lnTo>
                    <a:pt x="2038236" y="1358824"/>
                  </a:lnTo>
                  <a:lnTo>
                    <a:pt x="0" y="13588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defTabSz="124404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800" i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</a:t>
              </a:r>
              <a:r>
                <a:rPr lang="en-GB" sz="2800" i="1" baseline="-250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</a:t>
              </a:r>
              <a:r>
                <a:rPr lang="en-GB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= .235    </a:t>
              </a:r>
              <a:r>
                <a:rPr lang="en-GB" sz="2800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</a:t>
              </a:r>
              <a:r>
                <a:rPr lang="en-GB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= .007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1841027" y="2289650"/>
            <a:ext cx="1775683" cy="1424643"/>
          </a:xfrm>
          <a:prstGeom prst="ellipse">
            <a:avLst/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96000"/>
                  <a:lumMod val="102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88000"/>
                  <a:lumMod val="94000"/>
                </a:schemeClr>
              </a:gs>
            </a:gsLst>
            <a:path path="circle">
              <a:fillToRect l="50000" t="100000" r="100000" b="50000"/>
            </a:path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04" tIns="45702" rIns="91404" bIns="45702" anchor="ctr" anchorCtr="0"/>
          <a:lstStyle/>
          <a:p>
            <a:pPr algn="ctr" defTabSz="456986"/>
            <a:r>
              <a:rPr lang="en-GB" sz="3200" dirty="0">
                <a:solidFill>
                  <a:prstClr val="white"/>
                </a:solidFill>
              </a:rPr>
              <a:t>Libido</a:t>
            </a:r>
          </a:p>
        </p:txBody>
      </p:sp>
      <p:sp>
        <p:nvSpPr>
          <p:cNvPr id="16" name="Freeform 15"/>
          <p:cNvSpPr/>
          <p:nvPr/>
        </p:nvSpPr>
        <p:spPr>
          <a:xfrm>
            <a:off x="5276757" y="3130817"/>
            <a:ext cx="2038236" cy="1358824"/>
          </a:xfrm>
          <a:custGeom>
            <a:avLst/>
            <a:gdLst>
              <a:gd name="connsiteX0" fmla="*/ 0 w 2038236"/>
              <a:gd name="connsiteY0" fmla="*/ 0 h 1358824"/>
              <a:gd name="connsiteX1" fmla="*/ 2038236 w 2038236"/>
              <a:gd name="connsiteY1" fmla="*/ 0 h 1358824"/>
              <a:gd name="connsiteX2" fmla="*/ 2038236 w 2038236"/>
              <a:gd name="connsiteY2" fmla="*/ 1358824 h 1358824"/>
              <a:gd name="connsiteX3" fmla="*/ 0 w 2038236"/>
              <a:gd name="connsiteY3" fmla="*/ 1358824 h 1358824"/>
              <a:gd name="connsiteX4" fmla="*/ 0 w 2038236"/>
              <a:gd name="connsiteY4" fmla="*/ 0 h 13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236" h="1358824">
                <a:moveTo>
                  <a:pt x="0" y="0"/>
                </a:moveTo>
                <a:lnTo>
                  <a:pt x="2038236" y="0"/>
                </a:lnTo>
                <a:lnTo>
                  <a:pt x="2038236" y="1358824"/>
                </a:lnTo>
                <a:lnTo>
                  <a:pt x="0" y="1358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624" lvl="1" indent="-285624" defTabSz="244365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5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882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52" y="245911"/>
            <a:ext cx="7514035" cy="871104"/>
          </a:xfrm>
          <a:effectLst/>
        </p:spPr>
        <p:txBody>
          <a:bodyPr/>
          <a:lstStyle/>
          <a:p>
            <a:r>
              <a:rPr lang="en-GB" dirty="0" smtClean="0"/>
              <a:t>Results – multivariate analysis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894919"/>
              </p:ext>
            </p:extLst>
          </p:nvPr>
        </p:nvGraphicFramePr>
        <p:xfrm>
          <a:off x="1043626" y="1131594"/>
          <a:ext cx="7513637" cy="349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67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192B1-75FA-3546-B80E-93FD21922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7B192B1-75FA-3546-B80E-93FD21922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C255E-DDB3-0849-823C-8E3C0910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12C255E-DDB3-0849-823C-8E3C0910E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3B2A9-D253-BD43-B28C-1B0EE6704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8E03B2A9-D253-BD43-B28C-1B0EE6704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187C3-9BFA-8346-AA26-41D3F0C1D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B6187C3-9BFA-8346-AA26-41D3F0C1D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CA4A5-766D-2F47-839F-83C559F8B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A7CA4A5-766D-2F47-839F-83C559F8B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168EA4-88A9-8841-9D43-4C6EDA128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1168EA4-88A9-8841-9D43-4C6EDA128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C0CC-82B7-F34B-ABC8-C931C2CCA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80BC0CC-82B7-F34B-ABC8-C931C2CCA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AE3682-5B41-C64F-90D6-FD1D3B94A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0AE3682-5B41-C64F-90D6-FD1D3B94A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Libido plays a role in risk taking sexual behaviour</a:t>
            </a:r>
          </a:p>
          <a:p>
            <a:endParaRPr lang="en-GB" sz="2000" dirty="0"/>
          </a:p>
          <a:p>
            <a:pPr marL="214223" lvl="1"/>
            <a:r>
              <a:rPr lang="en-GB" sz="2000" dirty="0"/>
              <a:t>Explore intentions or levels of knowledge within clinics</a:t>
            </a:r>
          </a:p>
          <a:p>
            <a:pPr lvl="1"/>
            <a:r>
              <a:rPr lang="en-GB" sz="1700" dirty="0"/>
              <a:t>Target individuals </a:t>
            </a:r>
          </a:p>
          <a:p>
            <a:pPr lvl="1"/>
            <a:endParaRPr lang="en-GB" sz="1700" dirty="0"/>
          </a:p>
          <a:p>
            <a:r>
              <a:rPr lang="en-GB" sz="2000" dirty="0"/>
              <a:t>Identify high risk MSM</a:t>
            </a:r>
          </a:p>
          <a:p>
            <a:pPr lvl="1"/>
            <a:r>
              <a:rPr lang="en-GB" sz="1700" dirty="0"/>
              <a:t>Libido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36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4.7|9.2|21.7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9.7|11.2|3.6|22.3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5|8.2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|3|4.4|9.2|16.4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4|1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6_Office Theme">
  <a:themeElements>
    <a:clrScheme name="DDB Descovy">
      <a:dk1>
        <a:srgbClr val="000000"/>
      </a:dk1>
      <a:lt1>
        <a:sysClr val="window" lastClr="FFFFFF"/>
      </a:lt1>
      <a:dk2>
        <a:srgbClr val="EE7722"/>
      </a:dk2>
      <a:lt2>
        <a:srgbClr val="A7A9AA"/>
      </a:lt2>
      <a:accent1>
        <a:srgbClr val="00617F"/>
      </a:accent1>
      <a:accent2>
        <a:srgbClr val="4298B5"/>
      </a:accent2>
      <a:accent3>
        <a:srgbClr val="7F7F7F"/>
      </a:accent3>
      <a:accent4>
        <a:srgbClr val="D2D3D4"/>
      </a:accent4>
      <a:accent5>
        <a:srgbClr val="7FAFBE"/>
      </a:accent5>
      <a:accent6>
        <a:srgbClr val="A0CBD9"/>
      </a:accent6>
      <a:hlink>
        <a:srgbClr val="00617F"/>
      </a:hlink>
      <a:folHlink>
        <a:srgbClr val="00617F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98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862</Words>
  <Application>Microsoft Office PowerPoint</Application>
  <PresentationFormat>On-screen Show (16:9)</PresentationFormat>
  <Paragraphs>151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Parallax</vt:lpstr>
      <vt:lpstr>6_Office Theme</vt:lpstr>
      <vt:lpstr>A quantitative study to understand the sexual appetites of men who have sex with men (MSM)</vt:lpstr>
      <vt:lpstr>Introduction</vt:lpstr>
      <vt:lpstr>Research question</vt:lpstr>
      <vt:lpstr>Methods</vt:lpstr>
      <vt:lpstr>Results - demographics</vt:lpstr>
      <vt:lpstr>PowerPoint Presentation</vt:lpstr>
      <vt:lpstr>Results – univariate analysis</vt:lpstr>
      <vt:lpstr>Results – multivariate analysis</vt:lpstr>
      <vt:lpstr>Discussion &amp; Recommendations</vt:lpstr>
      <vt:lpstr>Strengths &amp; Limitations</vt:lpstr>
      <vt:lpstr>Acknowledgements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43</cp:revision>
  <dcterms:created xsi:type="dcterms:W3CDTF">2015-05-13T13:06:46Z</dcterms:created>
  <dcterms:modified xsi:type="dcterms:W3CDTF">2016-07-11T15:00:42Z</dcterms:modified>
</cp:coreProperties>
</file>