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Offensive discharge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Bacterial Vaginosis</c:v>
                </c:pt>
                <c:pt idx="1">
                  <c:v>Candida</c:v>
                </c:pt>
                <c:pt idx="2">
                  <c:v>B Vag and Candida</c:v>
                </c:pt>
                <c:pt idx="3">
                  <c:v>Neither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6</c:v>
                </c:pt>
                <c:pt idx="2">
                  <c:v>2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Vulval irritation/itching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Bacterial Vaginosis</c:v>
                </c:pt>
                <c:pt idx="1">
                  <c:v>Candida</c:v>
                </c:pt>
                <c:pt idx="2">
                  <c:v>B Vag and Candida</c:v>
                </c:pt>
                <c:pt idx="3">
                  <c:v>Neither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22</c:v>
                </c:pt>
                <c:pt idx="2">
                  <c:v>2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Change in discharge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Bacterial Vaginosis</c:v>
                </c:pt>
                <c:pt idx="1">
                  <c:v>Candida</c:v>
                </c:pt>
                <c:pt idx="2">
                  <c:v>B Vag and Candida</c:v>
                </c:pt>
                <c:pt idx="3">
                  <c:v>Neither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Genital pain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Bacterial Vaginosis</c:v>
                </c:pt>
                <c:pt idx="1">
                  <c:v>Candida</c:v>
                </c:pt>
                <c:pt idx="2">
                  <c:v>B Vag and Candida</c:v>
                </c:pt>
                <c:pt idx="3">
                  <c:v>Neither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039488"/>
        <c:axId val="57041280"/>
        <c:axId val="0"/>
      </c:bar3DChart>
      <c:catAx>
        <c:axId val="57039488"/>
        <c:scaling>
          <c:orientation val="minMax"/>
        </c:scaling>
        <c:delete val="0"/>
        <c:axPos val="b"/>
        <c:majorTickMark val="out"/>
        <c:minorTickMark val="none"/>
        <c:tickLblPos val="nextTo"/>
        <c:crossAx val="57041280"/>
        <c:crosses val="autoZero"/>
        <c:auto val="1"/>
        <c:lblAlgn val="ctr"/>
        <c:lblOffset val="100"/>
        <c:noMultiLvlLbl val="0"/>
      </c:catAx>
      <c:valAx>
        <c:axId val="57041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039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8F5F-C84D-4A03-BD17-BEE3ACA94F9B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17F2-7DD4-47CC-B76C-CB299D12C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92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82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2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54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5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5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9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1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04" y="4155926"/>
            <a:ext cx="7318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0260" y="4536035"/>
            <a:ext cx="4367724" cy="628005"/>
          </a:xfrm>
          <a:prstGeom prst="rect">
            <a:avLst/>
          </a:prstGeom>
        </p:spPr>
        <p:txBody>
          <a:bodyPr lIns="91428" tIns="45714" rIns="91428" bIns="45714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1F497D"/>
                </a:solidFill>
              </a:rPr>
              <a:t>BASHH Conference – Oxford 2016</a:t>
            </a:r>
            <a:endParaRPr lang="en-GB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7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2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cid:image001.jpg@01D1D69A.17D3D00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.uk/url?url=http://www.mwe.co.uk/events-amp-press/&amp;rct=j&amp;frm=1&amp;q=&amp;esrc=s&amp;sa=U&amp;ved=0ahUKEwjd6sWU6tvNAhWGI8AKHTMzBhEQwW4IFjAA&amp;usg=AFQjCNEmMEs7MUTNWhyRe7eIncQXGG7Ffw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7757" y="3075808"/>
            <a:ext cx="6400800" cy="1368152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Pam Barnes</a:t>
            </a:r>
          </a:p>
          <a:p>
            <a:r>
              <a:rPr lang="en-GB" sz="1600" i="1" dirty="0">
                <a:solidFill>
                  <a:srgbClr val="0070C0"/>
                </a:solidFill>
              </a:rPr>
              <a:t>Specialty Doctor in Sexual Health</a:t>
            </a:r>
          </a:p>
          <a:p>
            <a:r>
              <a:rPr lang="en-GB" sz="1600" b="1" dirty="0">
                <a:solidFill>
                  <a:schemeClr val="accent4">
                    <a:lumMod val="75000"/>
                  </a:schemeClr>
                </a:solidFill>
              </a:rPr>
              <a:t>New Croft Centre</a:t>
            </a:r>
          </a:p>
          <a:p>
            <a:r>
              <a:rPr lang="en-GB" sz="1600" b="1" dirty="0">
                <a:solidFill>
                  <a:schemeClr val="accent4">
                    <a:lumMod val="75000"/>
                  </a:schemeClr>
                </a:solidFill>
              </a:rPr>
              <a:t>Newcastle upon Tyne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957" y="843567"/>
            <a:ext cx="7772400" cy="1102519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</a:rPr>
              <a:t>Pilot study comparing self-collected low vaginal swab with clinician taken high vaginal swab for the detection of candida and bacterial vaginosis.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H:\published reseach-poster-logos\newcroft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181" y="2211710"/>
            <a:ext cx="3577007" cy="76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71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6995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15573"/>
            <a:ext cx="8136904" cy="3607049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This </a:t>
            </a:r>
            <a:r>
              <a:rPr lang="en-GB" dirty="0" smtClean="0"/>
              <a:t>study </a:t>
            </a:r>
            <a:r>
              <a:rPr lang="en-GB" dirty="0"/>
              <a:t>shows </a:t>
            </a:r>
            <a:r>
              <a:rPr lang="en-GB" dirty="0" smtClean="0"/>
              <a:t>a </a:t>
            </a:r>
            <a:r>
              <a:rPr lang="en-GB" dirty="0" smtClean="0">
                <a:solidFill>
                  <a:srgbClr val="0070C0"/>
                </a:solidFill>
              </a:rPr>
              <a:t>strong correlation </a:t>
            </a:r>
            <a:r>
              <a:rPr lang="en-GB" dirty="0"/>
              <a:t>between self-collected and physician collected vaginal swabs in the diagnosis of VVC and </a:t>
            </a:r>
            <a:r>
              <a:rPr lang="en-GB" dirty="0" smtClean="0"/>
              <a:t>BV. </a:t>
            </a:r>
          </a:p>
          <a:p>
            <a:endParaRPr lang="en-GB" dirty="0" smtClean="0"/>
          </a:p>
          <a:p>
            <a:r>
              <a:rPr lang="en-GB" dirty="0" smtClean="0"/>
              <a:t>Although originally designed as a pilot study our Kappa scores indicate that  </a:t>
            </a:r>
            <a:r>
              <a:rPr lang="en-GB" dirty="0" smtClean="0">
                <a:solidFill>
                  <a:srgbClr val="0070C0"/>
                </a:solidFill>
              </a:rPr>
              <a:t>this study is sufficiently powered to be valid.</a:t>
            </a:r>
          </a:p>
          <a:p>
            <a:endParaRPr lang="en-GB" dirty="0" smtClean="0"/>
          </a:p>
          <a:p>
            <a:r>
              <a:rPr lang="en-GB" dirty="0">
                <a:solidFill>
                  <a:srgbClr val="0070C0"/>
                </a:solidFill>
              </a:rPr>
              <a:t>Patient perception of their discharge is not a reliable indicator </a:t>
            </a:r>
            <a:r>
              <a:rPr lang="en-GB" dirty="0"/>
              <a:t>of likely pathology.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Self-collected </a:t>
            </a:r>
            <a:r>
              <a:rPr lang="en-GB" dirty="0"/>
              <a:t>LVS are </a:t>
            </a:r>
            <a:r>
              <a:rPr lang="en-GB" dirty="0" smtClean="0"/>
              <a:t>not a substitute </a:t>
            </a:r>
            <a:r>
              <a:rPr lang="en-GB" dirty="0"/>
              <a:t>for </a:t>
            </a:r>
            <a:r>
              <a:rPr lang="en-GB" dirty="0" smtClean="0"/>
              <a:t>genital </a:t>
            </a:r>
            <a:r>
              <a:rPr lang="en-GB" dirty="0"/>
              <a:t>examination but in a time constrained service </a:t>
            </a:r>
            <a:r>
              <a:rPr lang="en-GB" dirty="0" smtClean="0">
                <a:solidFill>
                  <a:srgbClr val="0070C0"/>
                </a:solidFill>
              </a:rPr>
              <a:t>LVS appears </a:t>
            </a:r>
            <a:r>
              <a:rPr lang="en-GB" dirty="0">
                <a:solidFill>
                  <a:srgbClr val="0070C0"/>
                </a:solidFill>
              </a:rPr>
              <a:t>to have equivalent detection rates to HVS. 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2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8"/>
            <a:ext cx="8229600" cy="637579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dirty="0"/>
              <a:t>    </a:t>
            </a:r>
            <a:r>
              <a:rPr lang="en-GB" sz="3600" dirty="0">
                <a:solidFill>
                  <a:srgbClr val="0070C0"/>
                </a:solidFill>
              </a:rPr>
              <a:t>Back ground to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3" y="1131599"/>
            <a:ext cx="5688633" cy="2975689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Hypothesis that self taken swabs would be as good as clinician taken swabs for the diagnosis of BV and VVC.</a:t>
            </a:r>
          </a:p>
          <a:p>
            <a:endParaRPr lang="en-GB" sz="2400" dirty="0"/>
          </a:p>
          <a:p>
            <a:r>
              <a:rPr lang="en-GB" sz="2400" dirty="0"/>
              <a:t>Particularly relevant to non-GU services</a:t>
            </a:r>
          </a:p>
          <a:p>
            <a:endParaRPr lang="en-GB" sz="2400" dirty="0"/>
          </a:p>
          <a:p>
            <a:r>
              <a:rPr lang="en-GB" sz="2400" dirty="0"/>
              <a:t>Provide evidence that could change practice.</a:t>
            </a:r>
            <a:endParaRPr lang="en-GB" dirty="0"/>
          </a:p>
        </p:txBody>
      </p:sp>
      <p:pic>
        <p:nvPicPr>
          <p:cNvPr id="4" name="Picture 2" descr="http://www.mesmacnortheast.com/wp-content/uploads/2010/11/New-Croft-Web-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03" y="915568"/>
            <a:ext cx="2258482" cy="302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7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7980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44" y="915575"/>
            <a:ext cx="8388546" cy="362552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300" dirty="0"/>
          </a:p>
          <a:p>
            <a:r>
              <a:rPr lang="en-GB" sz="4500" dirty="0"/>
              <a:t>Case controlled study with the patient acting as her own control</a:t>
            </a:r>
          </a:p>
          <a:p>
            <a:endParaRPr lang="en-GB" sz="2100" dirty="0"/>
          </a:p>
          <a:p>
            <a:r>
              <a:rPr lang="en-GB" sz="4500" u="sng" dirty="0">
                <a:solidFill>
                  <a:srgbClr val="0070C0"/>
                </a:solidFill>
              </a:rPr>
              <a:t>Symptom criteria: </a:t>
            </a:r>
          </a:p>
          <a:p>
            <a:pPr lvl="1"/>
            <a:r>
              <a:rPr lang="en-GB" sz="3800" dirty="0">
                <a:solidFill>
                  <a:srgbClr val="0070C0"/>
                </a:solidFill>
              </a:rPr>
              <a:t>Change in normal vaginal discharge</a:t>
            </a:r>
          </a:p>
          <a:p>
            <a:pPr lvl="1"/>
            <a:r>
              <a:rPr lang="en-GB" sz="3800" dirty="0">
                <a:solidFill>
                  <a:srgbClr val="0070C0"/>
                </a:solidFill>
              </a:rPr>
              <a:t>Vulval irritation 	</a:t>
            </a:r>
            <a:r>
              <a:rPr lang="en-GB" sz="3800" dirty="0">
                <a:solidFill>
                  <a:schemeClr val="accent1"/>
                </a:solidFill>
              </a:rPr>
              <a:t>- </a:t>
            </a:r>
            <a:r>
              <a:rPr lang="en-GB" sz="3800" dirty="0">
                <a:solidFill>
                  <a:srgbClr val="0070C0"/>
                </a:solidFill>
              </a:rPr>
              <a:t>Vulval pain</a:t>
            </a:r>
          </a:p>
          <a:p>
            <a:pPr lvl="1"/>
            <a:r>
              <a:rPr lang="en-GB" sz="3800" dirty="0">
                <a:solidFill>
                  <a:srgbClr val="0070C0"/>
                </a:solidFill>
              </a:rPr>
              <a:t>Offensive genital smell.</a:t>
            </a:r>
          </a:p>
          <a:p>
            <a:pPr lvl="1"/>
            <a:endParaRPr lang="en-GB" sz="2100" dirty="0"/>
          </a:p>
          <a:p>
            <a:r>
              <a:rPr lang="en-US" sz="4200" dirty="0"/>
              <a:t>Participants took a self-collected LVS prior to speculum insertion and vaginal examination, during which a clinician took a HVS.</a:t>
            </a:r>
          </a:p>
          <a:p>
            <a:endParaRPr lang="en-US" sz="1900" dirty="0"/>
          </a:p>
          <a:p>
            <a:r>
              <a:rPr lang="en-US" sz="4200" u="sng" dirty="0">
                <a:solidFill>
                  <a:srgbClr val="0070C0"/>
                </a:solidFill>
              </a:rPr>
              <a:t>Main outcome measure:</a:t>
            </a:r>
            <a:r>
              <a:rPr lang="en-US" sz="4200" dirty="0">
                <a:solidFill>
                  <a:srgbClr val="0070C0"/>
                </a:solidFill>
              </a:rPr>
              <a:t> </a:t>
            </a:r>
            <a:r>
              <a:rPr lang="en-US" sz="4200" dirty="0"/>
              <a:t>Diagnosis of BV or VVC infection with samples analysed in a microbiology department using both microscopy and </a:t>
            </a:r>
          </a:p>
          <a:p>
            <a:pPr marL="0" indent="0">
              <a:buNone/>
            </a:pPr>
            <a:r>
              <a:rPr lang="en-US" sz="4200" dirty="0"/>
              <a:t>      culture.</a:t>
            </a:r>
            <a:endParaRPr lang="en-GB" sz="4200" dirty="0"/>
          </a:p>
          <a:p>
            <a:endParaRPr lang="en-GB" sz="42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pic>
        <p:nvPicPr>
          <p:cNvPr id="4" name="Picture 2" descr="H:\desktop\Bacterial_Vaginosis_Gr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2345"/>
            <a:ext cx="1017150" cy="76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:\desktop\Vag_Swab_Gram_Yeast_Infec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195487"/>
            <a:ext cx="971722" cy="72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barnesp.ch\AppData\Local\Microsoft\Windows\Temporary Internet Files\Content.Outlook\WB4SLW3O\MWE Charcoal Transport swa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779663"/>
            <a:ext cx="1024384" cy="102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medical wire">
            <a:hlinkClick r:id="rId5"/>
          </p:cNvPr>
          <p:cNvPicPr/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340" y="4401563"/>
            <a:ext cx="1428750" cy="619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11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3479"/>
            <a:ext cx="8229600" cy="421555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chemeClr val="tx2"/>
                </a:solidFill>
              </a:rPr>
              <a:t> Correlation of symptoms with diagnosis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405157"/>
              </p:ext>
            </p:extLst>
          </p:nvPr>
        </p:nvGraphicFramePr>
        <p:xfrm>
          <a:off x="457200" y="1200159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627543"/>
            <a:ext cx="4788024" cy="646331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Of the 104 women enrolled 97 had complete data for both BV and VVC</a:t>
            </a:r>
          </a:p>
        </p:txBody>
      </p:sp>
    </p:spTree>
    <p:extLst>
      <p:ext uri="{BB962C8B-B14F-4D97-AF65-F5344CB8AC3E}">
        <p14:creationId xmlns:p14="http://schemas.microsoft.com/office/powerpoint/2010/main" val="22321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tx2"/>
                </a:solidFill>
              </a:rPr>
              <a:t>Results</a:t>
            </a:r>
            <a:r>
              <a:rPr lang="en-GB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400" i="1" dirty="0">
                <a:solidFill>
                  <a:schemeClr val="tx2"/>
                </a:solidFill>
              </a:rPr>
              <a:t>(using laboratory diagnosis </a:t>
            </a:r>
            <a:r>
              <a:rPr lang="en-US" sz="2400" i="1" dirty="0">
                <a:solidFill>
                  <a:schemeClr val="tx2"/>
                </a:solidFill>
              </a:rPr>
              <a:t>from clinician taken HVS as the reference standard) </a:t>
            </a:r>
            <a:endParaRPr lang="en-GB" sz="2400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5969"/>
            <a:ext cx="8229600" cy="369753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8000" b="1" dirty="0">
                <a:solidFill>
                  <a:srgbClr val="0070C0"/>
                </a:solidFill>
              </a:rPr>
              <a:t>Data from 99 women for VVC and 97 women for BV </a:t>
            </a:r>
          </a:p>
          <a:p>
            <a:pPr marL="0" indent="0">
              <a:buNone/>
            </a:pPr>
            <a:endParaRPr lang="en-GB" sz="4800" dirty="0"/>
          </a:p>
          <a:p>
            <a:r>
              <a:rPr lang="en-US" sz="8000" dirty="0">
                <a:solidFill>
                  <a:srgbClr val="FF0000"/>
                </a:solidFill>
              </a:rPr>
              <a:t>45</a:t>
            </a:r>
            <a:r>
              <a:rPr lang="en-US" sz="8000" dirty="0"/>
              <a:t> women were diagnosed with </a:t>
            </a:r>
            <a:r>
              <a:rPr lang="en-US" sz="8000" dirty="0">
                <a:solidFill>
                  <a:srgbClr val="FF0000"/>
                </a:solidFill>
              </a:rPr>
              <a:t>VVC</a:t>
            </a:r>
            <a:r>
              <a:rPr lang="en-US" sz="8000" dirty="0"/>
              <a:t> of which </a:t>
            </a:r>
            <a:r>
              <a:rPr lang="en-US" sz="8000" dirty="0">
                <a:solidFill>
                  <a:srgbClr val="FF0000"/>
                </a:solidFill>
              </a:rPr>
              <a:t>LVS detected 43</a:t>
            </a:r>
            <a:r>
              <a:rPr lang="en-US" sz="8000" dirty="0"/>
              <a:t>. </a:t>
            </a:r>
            <a:endParaRPr lang="en-GB" sz="8000" dirty="0"/>
          </a:p>
          <a:p>
            <a:r>
              <a:rPr lang="en-US" sz="8000" dirty="0">
                <a:solidFill>
                  <a:srgbClr val="FF0000"/>
                </a:solidFill>
              </a:rPr>
              <a:t>26</a:t>
            </a:r>
            <a:r>
              <a:rPr lang="en-US" sz="8000" dirty="0"/>
              <a:t> women were diagnosed with </a:t>
            </a:r>
            <a:r>
              <a:rPr lang="en-US" sz="8000" dirty="0">
                <a:solidFill>
                  <a:srgbClr val="FF0000"/>
                </a:solidFill>
              </a:rPr>
              <a:t>BV</a:t>
            </a:r>
            <a:r>
              <a:rPr lang="en-US" sz="8000" dirty="0"/>
              <a:t> of which </a:t>
            </a:r>
            <a:r>
              <a:rPr lang="en-US" sz="8000" dirty="0">
                <a:solidFill>
                  <a:srgbClr val="FF0000"/>
                </a:solidFill>
              </a:rPr>
              <a:t>LVS detected 23</a:t>
            </a:r>
            <a:r>
              <a:rPr lang="en-US" sz="8000" dirty="0"/>
              <a:t>. 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endParaRPr lang="en-GB" sz="4800" dirty="0"/>
          </a:p>
          <a:p>
            <a:r>
              <a:rPr lang="en-US" sz="8000" dirty="0">
                <a:solidFill>
                  <a:srgbClr val="FF0000"/>
                </a:solidFill>
              </a:rPr>
              <a:t>5</a:t>
            </a:r>
            <a:r>
              <a:rPr lang="en-US" sz="8000" dirty="0"/>
              <a:t> women had both VVC and BV - </a:t>
            </a:r>
            <a:r>
              <a:rPr lang="en-US" sz="8000" dirty="0">
                <a:solidFill>
                  <a:srgbClr val="FF0000"/>
                </a:solidFill>
              </a:rPr>
              <a:t>LVS detected both in 4	.</a:t>
            </a:r>
          </a:p>
          <a:p>
            <a:r>
              <a:rPr lang="en-US" sz="8000" dirty="0">
                <a:solidFill>
                  <a:srgbClr val="FF0000"/>
                </a:solidFill>
              </a:rPr>
              <a:t>31</a:t>
            </a:r>
            <a:r>
              <a:rPr lang="en-US" sz="8000" dirty="0"/>
              <a:t> had neither BV nor Candida – of which </a:t>
            </a:r>
            <a:r>
              <a:rPr lang="en-US" sz="8000" dirty="0">
                <a:solidFill>
                  <a:srgbClr val="FF0000"/>
                </a:solidFill>
              </a:rPr>
              <a:t>LVS was negative in 26.</a:t>
            </a:r>
          </a:p>
          <a:p>
            <a:endParaRPr lang="en-US" sz="4800" dirty="0"/>
          </a:p>
          <a:p>
            <a:endParaRPr lang="en-US" sz="4800" dirty="0"/>
          </a:p>
          <a:p>
            <a:r>
              <a:rPr lang="en-US" sz="8000" dirty="0"/>
              <a:t>11 women had an STI (8-Chlamydia, 2-GC+Chlamydia,  2-HSV) </a:t>
            </a:r>
          </a:p>
        </p:txBody>
      </p:sp>
    </p:spTree>
    <p:extLst>
      <p:ext uri="{BB962C8B-B14F-4D97-AF65-F5344CB8AC3E}">
        <p14:creationId xmlns:p14="http://schemas.microsoft.com/office/powerpoint/2010/main" val="296556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8"/>
            <a:ext cx="8229600" cy="637579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solidFill>
                  <a:schemeClr val="tx2"/>
                </a:solidFill>
              </a:rPr>
              <a:t>Statistical analysis- </a:t>
            </a:r>
            <a:r>
              <a:rPr lang="en-GB" sz="3200" dirty="0">
                <a:solidFill>
                  <a:schemeClr val="tx2"/>
                </a:solidFill>
              </a:rPr>
              <a:t>Cohen's Kappa Coefficient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726645"/>
              </p:ext>
            </p:extLst>
          </p:nvPr>
        </p:nvGraphicFramePr>
        <p:xfrm>
          <a:off x="3707904" y="804059"/>
          <a:ext cx="4258818" cy="4431991"/>
        </p:xfrm>
        <a:graphic>
          <a:graphicData uri="http://schemas.openxmlformats.org/drawingml/2006/table">
            <a:tbl>
              <a:tblPr/>
              <a:tblGrid>
                <a:gridCol w="1419606"/>
                <a:gridCol w="1419606"/>
                <a:gridCol w="1419606"/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Value of Kappa</a:t>
                      </a:r>
                    </a:p>
                  </a:txBody>
                  <a:tcPr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Level of Agreement</a:t>
                      </a:r>
                    </a:p>
                  </a:txBody>
                  <a:tcPr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% of Data that are Reliable</a:t>
                      </a:r>
                    </a:p>
                  </a:txBody>
                  <a:tcPr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35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0 – 0.20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None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0–4%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0.21– 0.39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Minimal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4–15%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0.40 – 0.59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Weak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15–35%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0.60 – 0.79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Moderate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35–63%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0.80 – 0.90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Strong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64–81%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Above 0.90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Almost Perfect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82–100%</a:t>
                      </a:r>
                    </a:p>
                  </a:txBody>
                  <a:tcPr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439014"/>
            <a:ext cx="64120" cy="9962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18972" rIns="0" bIns="218972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059588"/>
            <a:ext cx="3168352" cy="2585320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</a:rPr>
              <a:t>Kappa coefficient looks at the level of agreement between 2 different observers.</a:t>
            </a:r>
          </a:p>
          <a:p>
            <a:endParaRPr lang="en-GB" sz="2000" dirty="0">
              <a:solidFill>
                <a:prstClr val="black"/>
              </a:solidFill>
            </a:endParaRPr>
          </a:p>
          <a:p>
            <a:r>
              <a:rPr lang="en-GB" sz="2000" dirty="0">
                <a:solidFill>
                  <a:prstClr val="black"/>
                </a:solidFill>
              </a:rPr>
              <a:t>Calculates the percentage probability that this is not due to chance.</a:t>
            </a:r>
          </a:p>
        </p:txBody>
      </p:sp>
    </p:spTree>
    <p:extLst>
      <p:ext uri="{BB962C8B-B14F-4D97-AF65-F5344CB8AC3E}">
        <p14:creationId xmlns:p14="http://schemas.microsoft.com/office/powerpoint/2010/main" val="347224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66" y="48351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Kappa Score </a:t>
            </a:r>
            <a:r>
              <a:rPr lang="en-GB" sz="3600" dirty="0">
                <a:solidFill>
                  <a:schemeClr val="tx2"/>
                </a:solidFill>
              </a:rPr>
              <a:t>for Bacterial Vaginosis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83122" y="3291836"/>
            <a:ext cx="8424936" cy="140038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Number of observed agreements: 91 ( 93.81% of the observations)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Number of agreements expected by chance: 58.9 ( 60.76% of the observations) 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sz="11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Kappa= 0.842 </a:t>
            </a:r>
            <a:r>
              <a:rPr lang="en-US" dirty="0" smtClean="0">
                <a:solidFill>
                  <a:prstClr val="black"/>
                </a:solidFill>
              </a:rPr>
              <a:t>                     SE </a:t>
            </a:r>
            <a:r>
              <a:rPr lang="en-US" dirty="0">
                <a:solidFill>
                  <a:prstClr val="black"/>
                </a:solidFill>
              </a:rPr>
              <a:t>of kappa = 0.062 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864305"/>
              </p:ext>
            </p:extLst>
          </p:nvPr>
        </p:nvGraphicFramePr>
        <p:xfrm>
          <a:off x="539552" y="966966"/>
          <a:ext cx="8208912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6533"/>
                <a:gridCol w="2125136"/>
                <a:gridCol w="2090252"/>
                <a:gridCol w="1257221"/>
                <a:gridCol w="369770"/>
              </a:tblGrid>
              <a:tr h="109728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Self </a:t>
                      </a:r>
                      <a:r>
                        <a:rPr lang="en-GB" sz="1800" u="none" strike="noStrike" dirty="0" smtClean="0">
                          <a:effectLst/>
                        </a:rPr>
                        <a:t>–collected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LVS</a:t>
                      </a:r>
                      <a:r>
                        <a:rPr lang="en-GB" sz="1800" u="none" strike="noStrike" dirty="0" smtClean="0">
                          <a:effectLst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  Clinician </a:t>
                      </a:r>
                      <a:r>
                        <a:rPr lang="en-GB" sz="1800" u="none" strike="noStrike" dirty="0">
                          <a:effectLst/>
                        </a:rPr>
                        <a:t>taken </a:t>
                      </a:r>
                      <a:r>
                        <a:rPr lang="en-GB" sz="1800" u="none" strike="noStrike" dirty="0" smtClean="0">
                          <a:effectLst/>
                        </a:rPr>
                        <a:t>HVS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 BV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not diagnosed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r>
                        <a:rPr lang="en-GB" sz="1800" u="none" strike="noStrike" dirty="0" smtClean="0">
                          <a:effectLst/>
                        </a:rPr>
                        <a:t> Clinician taken HVS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 BV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diagnosed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 Grand </a:t>
                      </a:r>
                      <a:r>
                        <a:rPr lang="en-GB" sz="1800" u="none" strike="noStrike" dirty="0">
                          <a:effectLst/>
                        </a:rPr>
                        <a:t>total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LVS-BV not detected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68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71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LVS-BV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detected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Grand total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71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26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97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2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48351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Kappa Score </a:t>
            </a:r>
            <a:r>
              <a:rPr lang="en-GB" sz="3600" dirty="0">
                <a:solidFill>
                  <a:schemeClr val="tx2"/>
                </a:solidFill>
              </a:rPr>
              <a:t>for Vulvo-vaginal Candidiasis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95536" y="3363844"/>
            <a:ext cx="8424936" cy="140038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Number of observed agreements: 93 ( 93.94% of the observations)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Number of agreements expected by chance: 49.7 ( 50.23% of the observations) </a:t>
            </a:r>
          </a:p>
          <a:p>
            <a:endParaRPr lang="en-US" sz="11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Kappa= 0.878                     </a:t>
            </a:r>
            <a:r>
              <a:rPr lang="en-US" dirty="0">
                <a:solidFill>
                  <a:prstClr val="black"/>
                </a:solidFill>
              </a:rPr>
              <a:t>SE of kappa = 0.048 </a:t>
            </a:r>
            <a:br>
              <a:rPr lang="en-US" dirty="0">
                <a:solidFill>
                  <a:prstClr val="black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517480"/>
              </p:ext>
            </p:extLst>
          </p:nvPr>
        </p:nvGraphicFramePr>
        <p:xfrm>
          <a:off x="539552" y="1059582"/>
          <a:ext cx="8136903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2160240"/>
                <a:gridCol w="2013427"/>
                <a:gridCol w="1263985"/>
                <a:gridCol w="394995"/>
              </a:tblGrid>
              <a:tr h="109728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Self-collected LVS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baseline="0" dirty="0" smtClean="0">
                          <a:effectLst/>
                        </a:rPr>
                        <a:t>  </a:t>
                      </a:r>
                      <a:r>
                        <a:rPr lang="en-GB" sz="1800" u="none" strike="noStrike" dirty="0" smtClean="0">
                          <a:effectLst/>
                        </a:rPr>
                        <a:t>Clinician </a:t>
                      </a:r>
                      <a:r>
                        <a:rPr lang="en-GB" sz="1800" u="none" strike="noStrike" dirty="0">
                          <a:effectLst/>
                        </a:rPr>
                        <a:t>taken </a:t>
                      </a:r>
                      <a:r>
                        <a:rPr lang="en-GB" sz="1800" u="none" strike="noStrike" dirty="0" smtClean="0">
                          <a:effectLst/>
                        </a:rPr>
                        <a:t>HVS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 VVC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not diagnosed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 Clinician taken HVS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VVC diagnosed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   Grand </a:t>
                      </a:r>
                      <a:r>
                        <a:rPr lang="en-GB" sz="1800" u="none" strike="noStrike" dirty="0">
                          <a:effectLst/>
                        </a:rPr>
                        <a:t>total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LVS- VVC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not detected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52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LVS- VVC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detected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43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47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</a:rPr>
                        <a:t>Grand total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54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45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99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0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solidFill>
                  <a:schemeClr val="tx2"/>
                </a:solidFill>
              </a:rPr>
              <a:t>Interpretation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83"/>
            <a:ext cx="8229600" cy="3607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VVC Kappa coefficient  </a:t>
            </a:r>
            <a:r>
              <a:rPr lang="en-GB" sz="2000" dirty="0">
                <a:solidFill>
                  <a:srgbClr val="FF0000"/>
                </a:solidFill>
              </a:rPr>
              <a:t>0.878 </a:t>
            </a:r>
            <a:r>
              <a:rPr lang="en-GB" sz="2000" dirty="0"/>
              <a:t>= Strong agreement!</a:t>
            </a:r>
          </a:p>
          <a:p>
            <a:pPr marL="0" indent="0">
              <a:buNone/>
            </a:pPr>
            <a:r>
              <a:rPr lang="en-GB" sz="2000" dirty="0"/>
              <a:t>BV Kappa coefficient    </a:t>
            </a:r>
            <a:r>
              <a:rPr lang="en-GB" sz="2000" dirty="0">
                <a:solidFill>
                  <a:srgbClr val="FF0000"/>
                </a:solidFill>
              </a:rPr>
              <a:t>0.842 </a:t>
            </a:r>
            <a:r>
              <a:rPr lang="en-GB" sz="2000" dirty="0"/>
              <a:t>= Strong agreement!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941266"/>
              </p:ext>
            </p:extLst>
          </p:nvPr>
        </p:nvGraphicFramePr>
        <p:xfrm>
          <a:off x="467551" y="1851676"/>
          <a:ext cx="7992889" cy="2232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1152128"/>
                <a:gridCol w="1296144"/>
                <a:gridCol w="1152128"/>
                <a:gridCol w="1296144"/>
                <a:gridCol w="720080"/>
                <a:gridCol w="792089"/>
              </a:tblGrid>
              <a:tr h="9668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Self collected     LVS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ensitivity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95% CI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Specificity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95% CI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PPV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NPV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326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VVC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detection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0.955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0.836-0.992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0.926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0.813-0.976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0.915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0.962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26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BV detection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0.885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0.687-0.970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0.958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0.873-0.990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0.885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0.957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H:\desktop\Vaginose-G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6" y="194381"/>
            <a:ext cx="1224136" cy="86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H:\desktop\candida pla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170" y="194391"/>
            <a:ext cx="1297806" cy="86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89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474</Words>
  <Application>Microsoft Office PowerPoint</Application>
  <PresentationFormat>On-screen Show (16:9)</PresentationFormat>
  <Paragraphs>147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Pilot study comparing self-collected low vaginal swab with clinician taken high vaginal swab for the detection of candida and bacterial vaginosis. </vt:lpstr>
      <vt:lpstr>    Back ground to the study</vt:lpstr>
      <vt:lpstr>Study Design</vt:lpstr>
      <vt:lpstr> Correlation of symptoms with diagnosis </vt:lpstr>
      <vt:lpstr>Results (using laboratory diagnosis from clinician taken HVS as the reference standard) </vt:lpstr>
      <vt:lpstr>Statistical analysis- Cohen's Kappa Coefficient</vt:lpstr>
      <vt:lpstr>Kappa Score for Bacterial Vaginosis </vt:lpstr>
      <vt:lpstr>Kappa Score for Vulvo-vaginal Candidiasis </vt:lpstr>
      <vt:lpstr>Interpretation of results</vt:lpstr>
      <vt:lpstr>Conclusions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47</cp:revision>
  <dcterms:created xsi:type="dcterms:W3CDTF">2015-05-13T13:06:46Z</dcterms:created>
  <dcterms:modified xsi:type="dcterms:W3CDTF">2016-07-11T15:35:09Z</dcterms:modified>
</cp:coreProperties>
</file>