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747" r:id="rId4"/>
    <p:sldMasterId id="2147483832" r:id="rId5"/>
    <p:sldMasterId id="2147483835" r:id="rId6"/>
  </p:sldMasterIdLst>
  <p:notesMasterIdLst>
    <p:notesMasterId r:id="rId19"/>
  </p:notesMasterIdLst>
  <p:sldIdLst>
    <p:sldId id="285" r:id="rId7"/>
    <p:sldId id="286" r:id="rId8"/>
    <p:sldId id="287" r:id="rId9"/>
    <p:sldId id="288" r:id="rId10"/>
    <p:sldId id="289" r:id="rId11"/>
    <p:sldId id="290" r:id="rId12"/>
    <p:sldId id="291" r:id="rId13"/>
    <p:sldId id="292" r:id="rId14"/>
    <p:sldId id="293" r:id="rId15"/>
    <p:sldId id="294" r:id="rId16"/>
    <p:sldId id="295" r:id="rId17"/>
    <p:sldId id="296"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544" autoAdjust="0"/>
    <p:restoredTop sz="94660"/>
  </p:normalViewPr>
  <p:slideViewPr>
    <p:cSldViewPr>
      <p:cViewPr varScale="1">
        <p:scale>
          <a:sx n="87" d="100"/>
          <a:sy n="87" d="100"/>
        </p:scale>
        <p:origin x="-546"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58961397451566"/>
          <c:y val="7.2139440474418226E-2"/>
          <c:w val="0.78140089135395208"/>
          <c:h val="0.74781449198330252"/>
        </c:manualLayout>
      </c:layout>
      <c:lineChart>
        <c:grouping val="standard"/>
        <c:varyColors val="0"/>
        <c:ser>
          <c:idx val="0"/>
          <c:order val="0"/>
          <c:tx>
            <c:strRef>
              <c:f>Sheet1!$B$1</c:f>
              <c:strCache>
                <c:ptCount val="1"/>
                <c:pt idx="0">
                  <c:v>Percentage of clinic attendees who are MSM</c:v>
                </c:pt>
              </c:strCache>
            </c:strRef>
          </c:tx>
          <c:marker>
            <c:symbol val="none"/>
          </c:marker>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3.5</c:v>
                </c:pt>
                <c:pt idx="1">
                  <c:v>4.5</c:v>
                </c:pt>
                <c:pt idx="2">
                  <c:v>5</c:v>
                </c:pt>
                <c:pt idx="3">
                  <c:v>5.5</c:v>
                </c:pt>
                <c:pt idx="4">
                  <c:v>7</c:v>
                </c:pt>
                <c:pt idx="5">
                  <c:v>8.5</c:v>
                </c:pt>
              </c:numCache>
            </c:numRef>
          </c:val>
          <c:smooth val="0"/>
        </c:ser>
        <c:dLbls>
          <c:showLegendKey val="0"/>
          <c:showVal val="0"/>
          <c:showCatName val="0"/>
          <c:showSerName val="0"/>
          <c:showPercent val="0"/>
          <c:showBubbleSize val="0"/>
        </c:dLbls>
        <c:marker val="1"/>
        <c:smooth val="0"/>
        <c:axId val="113970560"/>
        <c:axId val="114308224"/>
      </c:lineChart>
      <c:catAx>
        <c:axId val="113970560"/>
        <c:scaling>
          <c:orientation val="minMax"/>
        </c:scaling>
        <c:delete val="0"/>
        <c:axPos val="b"/>
        <c:numFmt formatCode="General" sourceLinked="1"/>
        <c:majorTickMark val="out"/>
        <c:minorTickMark val="none"/>
        <c:tickLblPos val="nextTo"/>
        <c:crossAx val="114308224"/>
        <c:crosses val="autoZero"/>
        <c:auto val="1"/>
        <c:lblAlgn val="ctr"/>
        <c:lblOffset val="100"/>
        <c:noMultiLvlLbl val="0"/>
      </c:catAx>
      <c:valAx>
        <c:axId val="114308224"/>
        <c:scaling>
          <c:orientation val="minMax"/>
        </c:scaling>
        <c:delete val="0"/>
        <c:axPos val="l"/>
        <c:majorGridlines/>
        <c:numFmt formatCode="General" sourceLinked="1"/>
        <c:majorTickMark val="out"/>
        <c:minorTickMark val="none"/>
        <c:tickLblPos val="nextTo"/>
        <c:crossAx val="1139705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1879186743449"/>
          <c:y val="0.10281959411917195"/>
          <c:w val="0.80651718613727874"/>
          <c:h val="0.64895945905000452"/>
        </c:manualLayout>
      </c:layout>
      <c:lineChart>
        <c:grouping val="standard"/>
        <c:varyColors val="0"/>
        <c:ser>
          <c:idx val="0"/>
          <c:order val="0"/>
          <c:tx>
            <c:strRef>
              <c:f>Sheet1!$B$1</c:f>
              <c:strCache>
                <c:ptCount val="1"/>
                <c:pt idx="0">
                  <c:v>Percentage of MSM who are BAME</c:v>
                </c:pt>
              </c:strCache>
            </c:strRef>
          </c:tx>
          <c:marker>
            <c:symbol val="none"/>
          </c:marker>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44</c:v>
                </c:pt>
                <c:pt idx="1">
                  <c:v>55</c:v>
                </c:pt>
                <c:pt idx="2">
                  <c:v>68</c:v>
                </c:pt>
                <c:pt idx="3">
                  <c:v>64</c:v>
                </c:pt>
                <c:pt idx="4">
                  <c:v>65</c:v>
                </c:pt>
                <c:pt idx="5">
                  <c:v>77</c:v>
                </c:pt>
              </c:numCache>
            </c:numRef>
          </c:val>
          <c:smooth val="0"/>
        </c:ser>
        <c:dLbls>
          <c:showLegendKey val="0"/>
          <c:showVal val="0"/>
          <c:showCatName val="0"/>
          <c:showSerName val="0"/>
          <c:showPercent val="0"/>
          <c:showBubbleSize val="0"/>
        </c:dLbls>
        <c:marker val="1"/>
        <c:smooth val="0"/>
        <c:axId val="114336128"/>
        <c:axId val="114337664"/>
      </c:lineChart>
      <c:catAx>
        <c:axId val="114336128"/>
        <c:scaling>
          <c:orientation val="minMax"/>
        </c:scaling>
        <c:delete val="0"/>
        <c:axPos val="b"/>
        <c:numFmt formatCode="General" sourceLinked="1"/>
        <c:majorTickMark val="out"/>
        <c:minorTickMark val="none"/>
        <c:tickLblPos val="nextTo"/>
        <c:crossAx val="114337664"/>
        <c:crosses val="autoZero"/>
        <c:auto val="1"/>
        <c:lblAlgn val="ctr"/>
        <c:lblOffset val="100"/>
        <c:noMultiLvlLbl val="0"/>
      </c:catAx>
      <c:valAx>
        <c:axId val="114337664"/>
        <c:scaling>
          <c:orientation val="minMax"/>
        </c:scaling>
        <c:delete val="0"/>
        <c:axPos val="l"/>
        <c:majorGridlines/>
        <c:numFmt formatCode="General" sourceLinked="1"/>
        <c:majorTickMark val="out"/>
        <c:minorTickMark val="none"/>
        <c:tickLblPos val="nextTo"/>
        <c:crossAx val="11433612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3.jpe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0.19736</cdr:x>
      <cdr:y>0.88636</cdr:y>
    </cdr:from>
    <cdr:to>
      <cdr:x>1</cdr:x>
      <cdr:y>1</cdr:y>
    </cdr:to>
    <cdr:pic>
      <cdr:nvPicPr>
        <cdr:cNvPr id="2" name="Picture 1" descr="C:\Users\johnmcs\Desktop\LNWHT_logocorrect_size_for_documents[1].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67407" y="2808312"/>
          <a:ext cx="3121025" cy="36004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E8629D-CD5A-4C49-9CDA-EEAC74C8623D}" type="datetimeFigureOut">
              <a:rPr lang="en-GB" smtClean="0"/>
              <a:t>11/07/2016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67B0F-8899-4363-B1FF-1F9166B639AC}" type="slidenum">
              <a:rPr lang="en-GB" smtClean="0"/>
              <a:t>‹#›</a:t>
            </a:fld>
            <a:endParaRPr lang="en-GB"/>
          </a:p>
        </p:txBody>
      </p:sp>
    </p:spTree>
    <p:extLst>
      <p:ext uri="{BB962C8B-B14F-4D97-AF65-F5344CB8AC3E}">
        <p14:creationId xmlns:p14="http://schemas.microsoft.com/office/powerpoint/2010/main" val="281369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Master" Target="../slideMasters/slideMaster4.xml"/><Relationship Id="rId7"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6617681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1422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7424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767263"/>
            <a:ext cx="2133600" cy="274637"/>
          </a:xfrm>
          <a:prstGeom prst="rect">
            <a:avLst/>
          </a:prstGeom>
        </p:spPr>
        <p:txBody>
          <a:bodyPr/>
          <a:lstStyle/>
          <a:p>
            <a:pPr defTabSz="457200"/>
            <a:fld id="{24D7381B-9E71-0E48-AD4B-6C8B2D964AA8}" type="slidenum">
              <a:rPr lang="en-US" smtClean="0">
                <a:solidFill>
                  <a:prstClr val="black"/>
                </a:solidFill>
              </a:rPr>
              <a:pPr defTabSz="457200"/>
              <a:t>‹#›</a:t>
            </a:fld>
            <a:endParaRPr lang="en-US">
              <a:solidFill>
                <a:prstClr val="black"/>
              </a:solidFill>
            </a:endParaRPr>
          </a:p>
        </p:txBody>
      </p:sp>
      <p:sp>
        <p:nvSpPr>
          <p:cNvPr id="10" name="Text Placeholder 9"/>
          <p:cNvSpPr>
            <a:spLocks noGrp="1"/>
          </p:cNvSpPr>
          <p:nvPr>
            <p:ph type="body" sz="quarter" idx="15" hasCustomPrompt="1"/>
          </p:nvPr>
        </p:nvSpPr>
        <p:spPr>
          <a:xfrm>
            <a:off x="276543" y="1884363"/>
            <a:ext cx="6088696" cy="487362"/>
          </a:xfrm>
          <a:prstGeom prst="rect">
            <a:avLst/>
          </a:prstGeom>
        </p:spPr>
        <p:txBody>
          <a:bodyPr vert="horz"/>
          <a:lstStyle>
            <a:lvl1pPr marL="0" indent="0" algn="l">
              <a:buNone/>
              <a:defRPr sz="3000">
                <a:solidFill>
                  <a:schemeClr val="tx1"/>
                </a:solidFill>
                <a:latin typeface="Arial Narrow"/>
                <a:cs typeface="Arial Narrow"/>
              </a:defRPr>
            </a:lvl1pPr>
          </a:lstStyle>
          <a:p>
            <a:pPr algn="l"/>
            <a:r>
              <a:rPr lang="en-US" sz="3000" dirty="0" smtClean="0">
                <a:solidFill>
                  <a:schemeClr val="tx1"/>
                </a:solidFill>
                <a:latin typeface="Arial Narrow"/>
                <a:cs typeface="Arial Narrow"/>
              </a:rPr>
              <a:t>TITLE PAGE (30pt Arial Narrow)</a:t>
            </a:r>
            <a:endParaRPr lang="en-US" sz="3000" dirty="0">
              <a:solidFill>
                <a:schemeClr val="tx1"/>
              </a:solidFill>
              <a:latin typeface="Arial Narrow"/>
              <a:cs typeface="Arial Narrow"/>
            </a:endParaRPr>
          </a:p>
        </p:txBody>
      </p:sp>
      <p:sp>
        <p:nvSpPr>
          <p:cNvPr id="12" name="Text Placeholder 11"/>
          <p:cNvSpPr>
            <a:spLocks noGrp="1"/>
          </p:cNvSpPr>
          <p:nvPr>
            <p:ph type="body" sz="quarter" idx="16" hasCustomPrompt="1"/>
          </p:nvPr>
        </p:nvSpPr>
        <p:spPr>
          <a:xfrm>
            <a:off x="276542" y="2646680"/>
            <a:ext cx="6088697" cy="487363"/>
          </a:xfrm>
          <a:prstGeom prst="rect">
            <a:avLst/>
          </a:prstGeom>
        </p:spPr>
        <p:txBody>
          <a:bodyPr vert="horz"/>
          <a:lstStyle>
            <a:lvl1pPr marL="0" indent="0" algn="l">
              <a:buNone/>
              <a:defRPr sz="1800" baseline="0">
                <a:solidFill>
                  <a:srgbClr val="000000"/>
                </a:solidFill>
                <a:latin typeface="Arial Narrow"/>
                <a:cs typeface="Arial Narrow"/>
              </a:defRPr>
            </a:lvl1pPr>
          </a:lstStyle>
          <a:p>
            <a:pPr algn="l"/>
            <a:r>
              <a:rPr lang="en-GB" sz="1800" baseline="30000" dirty="0" smtClean="0">
                <a:solidFill>
                  <a:srgbClr val="000000"/>
                </a:solidFill>
                <a:latin typeface="Arial Narrow"/>
                <a:cs typeface="Arial Narrow"/>
              </a:rPr>
              <a:t>SUB HEADLINE / PRESENTER (18pt Arial Narrow)</a:t>
            </a:r>
            <a:endParaRPr lang="en-GB" sz="1800" baseline="30000" dirty="0">
              <a:solidFill>
                <a:srgbClr val="000000"/>
              </a:solidFill>
              <a:latin typeface="Arial Narrow"/>
              <a:cs typeface="Arial Narrow"/>
            </a:endParaRPr>
          </a:p>
        </p:txBody>
      </p:sp>
    </p:spTree>
    <p:extLst>
      <p:ext uri="{BB962C8B-B14F-4D97-AF65-F5344CB8AC3E}">
        <p14:creationId xmlns:p14="http://schemas.microsoft.com/office/powerpoint/2010/main" val="39679937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16419140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5011" y="750771"/>
            <a:ext cx="8130339" cy="517642"/>
          </a:xfrm>
          <a:prstGeom prst="rect">
            <a:avLst/>
          </a:prstGeom>
        </p:spPr>
        <p:txBody>
          <a:bodyPr/>
          <a:lstStyle>
            <a:lvl1pPr>
              <a:defRPr sz="3200" b="1">
                <a:solidFill>
                  <a:schemeClr val="accent5">
                    <a:lumMod val="7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385011" y="1424539"/>
            <a:ext cx="8130339" cy="3207786"/>
          </a:xfrm>
          <a:prstGeom prst="rect">
            <a:avLst/>
          </a:prstGeom>
        </p:spPr>
        <p:txBody>
          <a:bodyPr/>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249760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924657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3249299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a:prstGeom prst="rect">
            <a:avLst/>
          </a:prstGeom>
        </p:spPr>
        <p:txBody>
          <a:bodyPr/>
          <a:lstStyle/>
          <a:p>
            <a:r>
              <a:rPr lang="en-US" smtClean="0"/>
              <a:t>Click to edit Master title style</a:t>
            </a:r>
            <a:endParaRPr lang="en-AU"/>
          </a:p>
        </p:txBody>
      </p:sp>
      <p:sp>
        <p:nvSpPr>
          <p:cNvPr id="3" name="Text Placeholder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8" name="Footer Placeholder 7"/>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9" name="Slide Number Placeholder 8"/>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2723011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4" name="Footer Placeholder 3"/>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5" name="Slide Number Placeholder 4"/>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256477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3" name="Footer Placeholder 2"/>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4" name="Slide Number Placeholder 3"/>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41092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29643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4053791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180315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1370013"/>
            <a:ext cx="7886700" cy="3262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1255199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28650" y="274638"/>
            <a:ext cx="5762625" cy="43576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628650" y="4767263"/>
            <a:ext cx="2057400" cy="274637"/>
          </a:xfrm>
          <a:prstGeom prst="rect">
            <a:avLst/>
          </a:prstGeom>
        </p:spPr>
        <p:txBody>
          <a:bodyPr/>
          <a:lstStyle/>
          <a:p>
            <a:pPr defTabSz="457200"/>
            <a:fld id="{B2D1D937-C3DB-4BC3-8B1C-2C432F372D8A}" type="datetimeFigureOut">
              <a:rPr lang="en-AU" smtClean="0">
                <a:solidFill>
                  <a:prstClr val="black"/>
                </a:solidFill>
              </a:rPr>
              <a:pPr defTabSz="457200"/>
              <a:t>11/07/2016</a:t>
            </a:fld>
            <a:endParaRPr lang="en-AU">
              <a:solidFill>
                <a:prstClr val="black"/>
              </a:solidFill>
            </a:endParaRPr>
          </a:p>
        </p:txBody>
      </p:sp>
      <p:sp>
        <p:nvSpPr>
          <p:cNvPr id="5" name="Footer Placeholder 4"/>
          <p:cNvSpPr>
            <a:spLocks noGrp="1"/>
          </p:cNvSpPr>
          <p:nvPr>
            <p:ph type="ftr" sz="quarter" idx="11"/>
          </p:nvPr>
        </p:nvSpPr>
        <p:spPr>
          <a:xfrm>
            <a:off x="3028950" y="4767263"/>
            <a:ext cx="3086100" cy="274637"/>
          </a:xfrm>
          <a:prstGeom prst="rect">
            <a:avLst/>
          </a:prstGeom>
        </p:spPr>
        <p:txBody>
          <a:bodyPr/>
          <a:lstStyle/>
          <a:p>
            <a:pPr defTabSz="457200"/>
            <a:endParaRPr lang="en-AU">
              <a:solidFill>
                <a:prstClr val="black"/>
              </a:solidFill>
            </a:endParaRPr>
          </a:p>
        </p:txBody>
      </p:sp>
      <p:sp>
        <p:nvSpPr>
          <p:cNvPr id="6" name="Slide Number Placeholder 5"/>
          <p:cNvSpPr>
            <a:spLocks noGrp="1"/>
          </p:cNvSpPr>
          <p:nvPr>
            <p:ph type="sldNum" sz="quarter" idx="12"/>
          </p:nvPr>
        </p:nvSpPr>
        <p:spPr>
          <a:xfrm>
            <a:off x="6457950" y="4767263"/>
            <a:ext cx="2057400" cy="274637"/>
          </a:xfrm>
          <a:prstGeom prst="rect">
            <a:avLst/>
          </a:prstGeom>
        </p:spPr>
        <p:txBody>
          <a:bodyPr/>
          <a:lstStyle/>
          <a:p>
            <a:pPr defTabSz="457200"/>
            <a:fld id="{257EADB5-21DA-45AC-9F7D-9F9379698922}" type="slidenum">
              <a:rPr lang="en-AU" smtClean="0">
                <a:solidFill>
                  <a:prstClr val="black"/>
                </a:solidFill>
              </a:rPr>
              <a:pPr defTabSz="457200"/>
              <a:t>‹#›</a:t>
            </a:fld>
            <a:endParaRPr lang="en-AU">
              <a:solidFill>
                <a:prstClr val="black"/>
              </a:solidFill>
            </a:endParaRPr>
          </a:p>
        </p:txBody>
      </p:sp>
    </p:spTree>
    <p:extLst>
      <p:ext uri="{BB962C8B-B14F-4D97-AF65-F5344CB8AC3E}">
        <p14:creationId xmlns:p14="http://schemas.microsoft.com/office/powerpoint/2010/main" val="42122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2"/>
          <p:cNvGraphicFramePr>
            <a:graphicFrameLocks/>
          </p:cNvGraphicFramePr>
          <p:nvPr>
            <p:custDataLst>
              <p:tags r:id="rId2"/>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5150" name="think-cell Slide" r:id="rId4" imgW="360" imgH="360" progId="">
                  <p:embed/>
                </p:oleObj>
              </mc:Choice>
              <mc:Fallback>
                <p:oleObj name="think-cell Slide" r:id="rId4" imgW="360" imgH="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8"/>
          <p:cNvGrpSpPr>
            <a:grpSpLocks/>
          </p:cNvGrpSpPr>
          <p:nvPr userDrawn="1"/>
        </p:nvGrpSpPr>
        <p:grpSpPr bwMode="auto">
          <a:xfrm>
            <a:off x="0" y="-9525"/>
            <a:ext cx="9144000" cy="160735"/>
            <a:chOff x="0" y="-12553"/>
            <a:chExt cx="9144000" cy="214810"/>
          </a:xfrm>
        </p:grpSpPr>
        <p:sp>
          <p:nvSpPr>
            <p:cNvPr id="6" name="Rectangle 1"/>
            <p:cNvSpPr/>
            <p:nvPr userDrawn="1"/>
          </p:nvSpPr>
          <p:spPr bwMode="auto">
            <a:xfrm>
              <a:off x="0" y="102012"/>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7" name="Rectangle 17"/>
            <p:cNvSpPr/>
            <p:nvPr userDrawn="1"/>
          </p:nvSpPr>
          <p:spPr bwMode="auto">
            <a:xfrm>
              <a:off x="0" y="-12553"/>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pic>
        <p:nvPicPr>
          <p:cNvPr id="8" name="Picture 12"/>
          <p:cNvPicPr>
            <a:picLocks noChangeAspect="1"/>
          </p:cNvPicPr>
          <p:nvPr userDrawn="1"/>
        </p:nvPicPr>
        <p:blipFill>
          <a:blip r:embed="rId6"/>
          <a:srcRect/>
          <a:stretch>
            <a:fillRect/>
          </a:stretch>
        </p:blipFill>
        <p:spPr bwMode="auto">
          <a:xfrm>
            <a:off x="6588224" y="201459"/>
            <a:ext cx="2390676" cy="446940"/>
          </a:xfrm>
          <a:prstGeom prst="rect">
            <a:avLst/>
          </a:prstGeom>
          <a:noFill/>
          <a:ln w="9525">
            <a:noFill/>
            <a:miter lim="800000"/>
            <a:headEnd/>
            <a:tailEnd/>
          </a:ln>
        </p:spPr>
      </p:pic>
      <p:grpSp>
        <p:nvGrpSpPr>
          <p:cNvPr id="9" name="Group 23"/>
          <p:cNvGrpSpPr>
            <a:grpSpLocks/>
          </p:cNvGrpSpPr>
          <p:nvPr userDrawn="1"/>
        </p:nvGrpSpPr>
        <p:grpSpPr bwMode="auto">
          <a:xfrm>
            <a:off x="0" y="4986338"/>
            <a:ext cx="9144000" cy="160735"/>
            <a:chOff x="0" y="-12553"/>
            <a:chExt cx="9144000" cy="214810"/>
          </a:xfrm>
        </p:grpSpPr>
        <p:sp>
          <p:nvSpPr>
            <p:cNvPr id="10" name="Rectangle 24"/>
            <p:cNvSpPr/>
            <p:nvPr userDrawn="1"/>
          </p:nvSpPr>
          <p:spPr bwMode="auto">
            <a:xfrm>
              <a:off x="0" y="102012"/>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11" name="Rectangle 25"/>
            <p:cNvSpPr/>
            <p:nvPr userDrawn="1"/>
          </p:nvSpPr>
          <p:spPr bwMode="auto">
            <a:xfrm>
              <a:off x="0" y="-12553"/>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sp>
        <p:nvSpPr>
          <p:cNvPr id="12" name="Working Draft Text" hidden="1"/>
          <p:cNvSpPr txBox="1">
            <a:spLocks noChangeArrowheads="1"/>
          </p:cNvSpPr>
          <p:nvPr/>
        </p:nvSpPr>
        <p:spPr bwMode="auto">
          <a:xfrm>
            <a:off x="274638" y="254794"/>
            <a:ext cx="993862"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b="1" smtClean="0">
                <a:solidFill>
                  <a:srgbClr val="000000"/>
                </a:solidFill>
                <a:latin typeface="Arial"/>
              </a:rPr>
              <a:t>WORKING DRAFT</a:t>
            </a:r>
          </a:p>
        </p:txBody>
      </p:sp>
      <p:sp>
        <p:nvSpPr>
          <p:cNvPr id="13" name="doc id"/>
          <p:cNvSpPr txBox="1">
            <a:spLocks noChangeArrowheads="1"/>
          </p:cNvSpPr>
          <p:nvPr/>
        </p:nvSpPr>
        <p:spPr bwMode="auto">
          <a:xfrm>
            <a:off x="8680451" y="-21431"/>
            <a:ext cx="301625" cy="94060"/>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smtClean="0">
              <a:solidFill>
                <a:srgbClr val="FFFFFF"/>
              </a:solidFill>
              <a:latin typeface="Arial"/>
            </a:endParaRPr>
          </a:p>
        </p:txBody>
      </p:sp>
      <p:sp>
        <p:nvSpPr>
          <p:cNvPr id="14" name="Working Draft" hidden="1"/>
          <p:cNvSpPr txBox="1">
            <a:spLocks noChangeArrowheads="1"/>
          </p:cNvSpPr>
          <p:nvPr/>
        </p:nvSpPr>
        <p:spPr bwMode="auto">
          <a:xfrm>
            <a:off x="274638" y="373856"/>
            <a:ext cx="2693045"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900" smtClean="0">
                <a:solidFill>
                  <a:srgbClr val="000000"/>
                </a:solidFill>
                <a:latin typeface="Arial"/>
              </a:rPr>
              <a:t>Last Modified 14/08/2013 17:48 GMT Standard Time</a:t>
            </a:r>
            <a:endParaRPr lang="en-US" sz="900" smtClean="0">
              <a:solidFill>
                <a:srgbClr val="000000"/>
              </a:solidFill>
              <a:latin typeface="Arial"/>
            </a:endParaRPr>
          </a:p>
        </p:txBody>
      </p:sp>
      <p:sp>
        <p:nvSpPr>
          <p:cNvPr id="15" name="Printed" hidden="1"/>
          <p:cNvSpPr txBox="1">
            <a:spLocks noChangeArrowheads="1"/>
          </p:cNvSpPr>
          <p:nvPr/>
        </p:nvSpPr>
        <p:spPr bwMode="auto">
          <a:xfrm>
            <a:off x="274639" y="494110"/>
            <a:ext cx="2372444"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900" smtClean="0">
                <a:solidFill>
                  <a:srgbClr val="000000"/>
                </a:solidFill>
                <a:latin typeface="Arial"/>
              </a:rPr>
              <a:t>Printed 14/08/2013 09:00 GMT Standard Time</a:t>
            </a:r>
            <a:endParaRPr lang="en-US" sz="900" smtClean="0">
              <a:solidFill>
                <a:srgbClr val="000000"/>
              </a:solidFill>
              <a:latin typeface="Arial"/>
            </a:endParaRPr>
          </a:p>
        </p:txBody>
      </p:sp>
      <p:grpSp>
        <p:nvGrpSpPr>
          <p:cNvPr id="16" name="McK Title Elements" hidden="1"/>
          <p:cNvGrpSpPr>
            <a:grpSpLocks/>
          </p:cNvGrpSpPr>
          <p:nvPr/>
        </p:nvGrpSpPr>
        <p:grpSpPr bwMode="auto">
          <a:xfrm>
            <a:off x="274638" y="2638656"/>
            <a:ext cx="5035550" cy="469837"/>
            <a:chOff x="1663" y="3065"/>
            <a:chExt cx="3109" cy="387"/>
          </a:xfrm>
        </p:grpSpPr>
        <p:sp>
          <p:nvSpPr>
            <p:cNvPr id="17" name="McK Document type"/>
            <p:cNvSpPr txBox="1">
              <a:spLocks noChangeArrowheads="1"/>
            </p:cNvSpPr>
            <p:nvPr/>
          </p:nvSpPr>
          <p:spPr bwMode="auto">
            <a:xfrm>
              <a:off x="1663" y="3065"/>
              <a:ext cx="3109" cy="177"/>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smtClean="0">
                  <a:solidFill>
                    <a:srgbClr val="000000"/>
                  </a:solidFill>
                  <a:latin typeface="Arial"/>
                </a:rPr>
                <a:t>Document type</a:t>
              </a:r>
            </a:p>
          </p:txBody>
        </p:sp>
        <p:sp>
          <p:nvSpPr>
            <p:cNvPr id="18" name="McK Date"/>
            <p:cNvSpPr txBox="1">
              <a:spLocks noChangeArrowheads="1"/>
            </p:cNvSpPr>
            <p:nvPr/>
          </p:nvSpPr>
          <p:spPr bwMode="auto">
            <a:xfrm>
              <a:off x="1663" y="3275"/>
              <a:ext cx="3109" cy="177"/>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smtClean="0">
                  <a:solidFill>
                    <a:srgbClr val="000000"/>
                  </a:solidFill>
                  <a:latin typeface="Arial"/>
                </a:rPr>
                <a:t>Date</a:t>
              </a:r>
            </a:p>
          </p:txBody>
        </p:sp>
      </p:grpSp>
      <p:sp>
        <p:nvSpPr>
          <p:cNvPr id="13314" name="Rectangle 1026"/>
          <p:cNvSpPr>
            <a:spLocks noGrp="1" noChangeArrowheads="1"/>
          </p:cNvSpPr>
          <p:nvPr>
            <p:ph type="ctrTitle"/>
          </p:nvPr>
        </p:nvSpPr>
        <p:spPr bwMode="auto">
          <a:xfrm>
            <a:off x="274001" y="1092223"/>
            <a:ext cx="7519009" cy="492443"/>
          </a:xfrm>
          <a:prstGeom prst="rect">
            <a:avLst/>
          </a:prstGeom>
        </p:spPr>
        <p:txBody>
          <a:bodyPr/>
          <a:lstStyle>
            <a:lvl1pPr>
              <a:defRPr sz="3200" b="1" baseline="0">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274001" y="1976809"/>
            <a:ext cx="7519009" cy="276999"/>
          </a:xfrm>
        </p:spPr>
        <p:txBody>
          <a:bodyPr/>
          <a:lstStyle>
            <a:lvl1pPr>
              <a:defRPr sz="1800" baseline="0">
                <a:latin typeface="+mj-lt"/>
                <a:ea typeface="+mj-ea"/>
              </a:defRPr>
            </a:lvl1pPr>
          </a:lstStyle>
          <a:p>
            <a:pPr lvl="0"/>
            <a:r>
              <a:rPr lang="en-US" noProof="0" smtClean="0"/>
              <a:t>Click to edit Master subtitle style</a:t>
            </a:r>
          </a:p>
        </p:txBody>
      </p:sp>
      <p:pic>
        <p:nvPicPr>
          <p:cNvPr id="21" name="Picture 20"/>
          <p:cNvPicPr/>
          <p:nvPr userDrawn="1"/>
        </p:nvPicPr>
        <p:blipFill rotWithShape="1">
          <a:blip r:embed="rId7"/>
          <a:srcRect l="5388" t="27969" r="50216" b="41379"/>
          <a:stretch/>
        </p:blipFill>
        <p:spPr bwMode="auto">
          <a:xfrm>
            <a:off x="4355976" y="162200"/>
            <a:ext cx="1691680" cy="525459"/>
          </a:xfrm>
          <a:prstGeom prst="rect">
            <a:avLst/>
          </a:prstGeom>
          <a:ln>
            <a:noFill/>
          </a:ln>
          <a:extLst>
            <a:ext uri="{53640926-AAD7-44D8-BBD7-CCE9431645EC}">
              <a14:shadowObscured xmlns:a14="http://schemas.microsoft.com/office/drawing/2010/main"/>
            </a:ext>
          </a:extLst>
        </p:spPr>
      </p:pic>
      <p:pic>
        <p:nvPicPr>
          <p:cNvPr id="20"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96182" y="194766"/>
            <a:ext cx="1133475" cy="55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9269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2"/>
          <p:cNvSpPr>
            <a:spLocks noGrp="1" noChangeArrowheads="1"/>
          </p:cNvSpPr>
          <p:nvPr>
            <p:ph type="title"/>
          </p:nvPr>
        </p:nvSpPr>
        <p:spPr bwMode="auto">
          <a:xfrm>
            <a:off x="121490" y="292991"/>
            <a:ext cx="7274393" cy="307777"/>
          </a:xfrm>
          <a:prstGeom prst="rect">
            <a:avLst/>
          </a:prstGeom>
          <a:noFill/>
          <a:ln>
            <a:noFill/>
          </a:ln>
          <a:effectLst/>
          <a:extLst/>
        </p:spPr>
        <p:txBody>
          <a:bodyPr/>
          <a:lstStyle/>
          <a:p>
            <a:pPr lvl="0"/>
            <a:r>
              <a:rPr lang="en-US" noProof="0" smtClean="0"/>
              <a:t>Click to edit Master title style</a:t>
            </a:r>
            <a:endParaRPr lang="en-US" noProof="0" dirty="0" smtClean="0"/>
          </a:p>
        </p:txBody>
      </p:sp>
      <p:pic>
        <p:nvPicPr>
          <p:cNvPr id="3" name="Picture 2"/>
          <p:cNvPicPr/>
          <p:nvPr userDrawn="1"/>
        </p:nvPicPr>
        <p:blipFill rotWithShape="1">
          <a:blip r:embed="rId2"/>
          <a:srcRect l="5388" t="27969" r="50216" b="41379"/>
          <a:stretch/>
        </p:blipFill>
        <p:spPr bwMode="auto">
          <a:xfrm>
            <a:off x="179512" y="4461960"/>
            <a:ext cx="1128524" cy="370523"/>
          </a:xfrm>
          <a:prstGeom prst="rect">
            <a:avLst/>
          </a:prstGeom>
          <a:ln>
            <a:noFill/>
          </a:ln>
          <a:extLst>
            <a:ext uri="{53640926-AAD7-44D8-BBD7-CCE9431645EC}">
              <a14:shadowObscured xmlns:a14="http://schemas.microsoft.com/office/drawing/2010/main"/>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0295" y="191793"/>
            <a:ext cx="1133475" cy="55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7432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33388" y="2349109"/>
            <a:ext cx="3857625" cy="1858565"/>
          </a:xfrm>
          <a:prstGeom prst="rect">
            <a:avLst/>
          </a:prstGeom>
        </p:spPr>
        <p:txBody>
          <a:bodyPr/>
          <a:lstStyle>
            <a:lvl1pPr>
              <a:defRPr sz="2800" b="1">
                <a:latin typeface="+mj-lt"/>
                <a:ea typeface="Open Sans" pitchFamily="34" charset="0"/>
                <a:cs typeface="Open Sans" pitchFamily="34" charset="0"/>
              </a:defRPr>
            </a:lvl1pPr>
          </a:lstStyle>
          <a:p>
            <a:r>
              <a:rPr lang="en-US" smtClean="0"/>
              <a:t>Click to edit Master title style</a:t>
            </a:r>
            <a:endParaRPr lang="en-AU"/>
          </a:p>
        </p:txBody>
      </p:sp>
    </p:spTree>
    <p:extLst>
      <p:ext uri="{BB962C8B-B14F-4D97-AF65-F5344CB8AC3E}">
        <p14:creationId xmlns:p14="http://schemas.microsoft.com/office/powerpoint/2010/main" val="723578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ody 1">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57201" y="1257303"/>
            <a:ext cx="8229600" cy="32789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63298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2" name="Title 1"/>
          <p:cNvSpPr>
            <a:spLocks noGrp="1"/>
          </p:cNvSpPr>
          <p:nvPr>
            <p:ph type="title"/>
          </p:nvPr>
        </p:nvSpPr>
        <p:spPr>
          <a:xfrm>
            <a:off x="230831" y="185092"/>
            <a:ext cx="8229600" cy="857250"/>
          </a:xfrm>
          <a:prstGeom prst="rect">
            <a:avLst/>
          </a:prstGeom>
        </p:spPr>
        <p:txBody>
          <a:bodyPr>
            <a:noAutofit/>
          </a:bodyPr>
          <a:lstStyle>
            <a:lvl1pPr>
              <a:defRPr sz="2800" i="0"/>
            </a:lvl1pPr>
          </a:lstStyle>
          <a:p>
            <a:r>
              <a:rPr lang="en-US" dirty="0" smtClean="0"/>
              <a:t>Click to edit Master title style</a:t>
            </a:r>
            <a:endParaRPr lang="en-AU" dirty="0"/>
          </a:p>
        </p:txBody>
      </p:sp>
      <p:sp>
        <p:nvSpPr>
          <p:cNvPr id="6" name="Text Placeholder 5"/>
          <p:cNvSpPr>
            <a:spLocks noGrp="1"/>
          </p:cNvSpPr>
          <p:nvPr>
            <p:ph type="body" sz="quarter" idx="10"/>
          </p:nvPr>
        </p:nvSpPr>
        <p:spPr>
          <a:xfrm>
            <a:off x="230832" y="1164983"/>
            <a:ext cx="8229600" cy="3278981"/>
          </a:xfrm>
        </p:spPr>
        <p:txBody>
          <a:bodyPr/>
          <a:lstStyle>
            <a:lvl1pPr>
              <a:defRPr sz="2000"/>
            </a:lvl1pPr>
            <a:lvl2pPr>
              <a:defRPr sz="18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890532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89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5772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531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4517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5505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01474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414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327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theme" Target="../theme/theme4.xml"/><Relationship Id="rId21" Type="http://schemas.openxmlformats.org/officeDocument/2006/relationships/oleObject" Target="../embeddings/oleObject1.bin"/><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 Type="http://schemas.openxmlformats.org/officeDocument/2006/relationships/slideLayout" Target="../slideLayouts/slideLayout25.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24.xml"/><Relationship Id="rId6" Type="http://schemas.openxmlformats.org/officeDocument/2006/relationships/tags" Target="../tags/tag2.xml"/><Relationship Id="rId11" Type="http://schemas.openxmlformats.org/officeDocument/2006/relationships/tags" Target="../tags/tag7.xml"/><Relationship Id="rId5" Type="http://schemas.openxmlformats.org/officeDocument/2006/relationships/tags" Target="../tags/tag1.xml"/><Relationship Id="rId15" Type="http://schemas.openxmlformats.org/officeDocument/2006/relationships/tags" Target="../tags/tag11.xml"/><Relationship Id="rId23" Type="http://schemas.openxmlformats.org/officeDocument/2006/relationships/image" Target="../media/image7.png"/><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vmlDrawing" Target="../drawings/vmlDrawing1.v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6.png"/><Relationship Id="rId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9"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100392" y="4155926"/>
            <a:ext cx="7318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4"/>
          <p:cNvSpPr txBox="1">
            <a:spLocks/>
          </p:cNvSpPr>
          <p:nvPr userDrawn="1"/>
        </p:nvSpPr>
        <p:spPr>
          <a:xfrm>
            <a:off x="60260" y="4536033"/>
            <a:ext cx="4367724" cy="628005"/>
          </a:xfrm>
          <a:prstGeom prst="rect">
            <a:avLst/>
          </a:prstGeom>
        </p:spPr>
        <p:txBody>
          <a:bodyPr/>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solidFill>
                  <a:srgbClr val="1F497D"/>
                </a:solidFill>
              </a:rPr>
              <a:t>BASHH Conference – Oxford 2016</a:t>
            </a:r>
            <a:endParaRPr lang="en-GB" dirty="0">
              <a:solidFill>
                <a:srgbClr val="1F497D"/>
              </a:solidFill>
            </a:endParaRPr>
          </a:p>
        </p:txBody>
      </p:sp>
    </p:spTree>
    <p:extLst>
      <p:ext uri="{BB962C8B-B14F-4D97-AF65-F5344CB8AC3E}">
        <p14:creationId xmlns:p14="http://schemas.microsoft.com/office/powerpoint/2010/main" val="1171513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T templates-1-widescreen-FINAL.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pic>
        <p:nvPicPr>
          <p:cNvPr id="1026" name="Picture 2" descr="http://www.behaviourworksaustralia.org/V2/wp-content/uploads/2015/12/Monash_2-RGB.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099" t="14176" r="8088" b="14938"/>
          <a:stretch/>
        </p:blipFill>
        <p:spPr bwMode="auto">
          <a:xfrm>
            <a:off x="317499" y="228600"/>
            <a:ext cx="1935843" cy="69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510641"/>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bwMode="auto">
          <a:xfrm>
            <a:off x="395288" y="838074"/>
            <a:ext cx="82089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AU" altLang="en-US" dirty="0" smtClean="0"/>
              <a:t>Click to edit Master title style</a:t>
            </a:r>
          </a:p>
        </p:txBody>
      </p:sp>
      <p:sp>
        <p:nvSpPr>
          <p:cNvPr id="16" name="Rectangle 3"/>
          <p:cNvSpPr>
            <a:spLocks noGrp="1" noChangeArrowheads="1"/>
          </p:cNvSpPr>
          <p:nvPr>
            <p:ph type="body" idx="1"/>
          </p:nvPr>
        </p:nvSpPr>
        <p:spPr bwMode="auto">
          <a:xfrm>
            <a:off x="395288" y="1663701"/>
            <a:ext cx="8442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2"/>
            <a:r>
              <a:rPr lang="en-AU" altLang="en-US" smtClean="0"/>
              <a:t>Fourth level</a:t>
            </a:r>
          </a:p>
          <a:p>
            <a:pPr lvl="3"/>
            <a:r>
              <a:rPr lang="en-AU" altLang="en-US" smtClean="0"/>
              <a:t>Fifth level</a:t>
            </a:r>
          </a:p>
        </p:txBody>
      </p:sp>
      <p:pic>
        <p:nvPicPr>
          <p:cNvPr id="17" name="Picture 13" descr="Monash_logo_rgb"/>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9388" y="4842131"/>
            <a:ext cx="18002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9"/>
          <p:cNvGrpSpPr>
            <a:grpSpLocks/>
          </p:cNvGrpSpPr>
          <p:nvPr userDrawn="1"/>
        </p:nvGrpSpPr>
        <p:grpSpPr bwMode="auto">
          <a:xfrm>
            <a:off x="395288" y="241300"/>
            <a:ext cx="8389937" cy="417513"/>
            <a:chOff x="249" y="232"/>
            <a:chExt cx="5285" cy="263"/>
          </a:xfrm>
        </p:grpSpPr>
        <p:sp>
          <p:nvSpPr>
            <p:cNvPr id="19" name="Rectangle 16"/>
            <p:cNvSpPr>
              <a:spLocks noChangeArrowheads="1"/>
            </p:cNvSpPr>
            <p:nvPr/>
          </p:nvSpPr>
          <p:spPr bwMode="auto">
            <a:xfrm>
              <a:off x="249" y="232"/>
              <a:ext cx="5285" cy="20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ctr" defTabSz="457200" eaLnBrk="1" hangingPunct="1">
                <a:spcBef>
                  <a:spcPct val="50000"/>
                </a:spcBef>
                <a:defRPr/>
              </a:pPr>
              <a:endParaRPr lang="en-US" altLang="en-US" smtClean="0">
                <a:solidFill>
                  <a:prstClr val="black"/>
                </a:solidFill>
              </a:endParaRPr>
            </a:p>
          </p:txBody>
        </p:sp>
        <p:sp>
          <p:nvSpPr>
            <p:cNvPr id="20" name="Rectangle 28"/>
            <p:cNvSpPr>
              <a:spLocks noChangeArrowheads="1"/>
            </p:cNvSpPr>
            <p:nvPr userDrawn="1"/>
          </p:nvSpPr>
          <p:spPr bwMode="auto">
            <a:xfrm rot="2700000">
              <a:off x="390" y="314"/>
              <a:ext cx="182" cy="18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ctr" defTabSz="457200" eaLnBrk="1" hangingPunct="1">
                <a:spcBef>
                  <a:spcPct val="50000"/>
                </a:spcBef>
                <a:defRPr/>
              </a:pPr>
              <a:endParaRPr lang="en-US" altLang="en-US" smtClean="0">
                <a:solidFill>
                  <a:prstClr val="black"/>
                </a:solidFill>
              </a:endParaRPr>
            </a:p>
          </p:txBody>
        </p:sp>
      </p:grpSp>
      <p:pic>
        <p:nvPicPr>
          <p:cNvPr id="10" name="Picture 10"/>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4476" t="87500" r="25034" b="2692"/>
          <a:stretch/>
        </p:blipFill>
        <p:spPr bwMode="auto">
          <a:xfrm>
            <a:off x="2133600" y="4740905"/>
            <a:ext cx="1536699" cy="37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0821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1091" name="Object 67"/>
          <p:cNvGraphicFramePr>
            <a:graphicFrameLocks/>
          </p:cNvGraphicFramePr>
          <p:nvPr>
            <p:custDataLst>
              <p:tags r:id="rId5"/>
            </p:custDataLst>
          </p:nvPr>
        </p:nvGraphicFramePr>
        <p:xfrm>
          <a:off x="1" y="0"/>
          <a:ext cx="161925" cy="121444"/>
        </p:xfrm>
        <a:graphic>
          <a:graphicData uri="http://schemas.openxmlformats.org/presentationml/2006/ole">
            <mc:AlternateContent xmlns:mc="http://schemas.openxmlformats.org/markup-compatibility/2006">
              <mc:Choice xmlns:v="urn:schemas-microsoft-com:vml" Requires="v">
                <p:oleObj spid="_x0000_s4126" name="think-cell Slide" r:id="rId21" imgW="360" imgH="360" progId="">
                  <p:embed/>
                </p:oleObj>
              </mc:Choice>
              <mc:Fallback>
                <p:oleObj name="think-cell Slide" r:id="rId21" imgW="360" imgH="360" progId="">
                  <p:embed/>
                  <p:pic>
                    <p:nvPicPr>
                      <p:cNvPr id="0" name=""/>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 y="0"/>
                        <a:ext cx="161925" cy="1214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93" name="Group 57"/>
          <p:cNvGrpSpPr>
            <a:grpSpLocks/>
          </p:cNvGrpSpPr>
          <p:nvPr/>
        </p:nvGrpSpPr>
        <p:grpSpPr bwMode="auto">
          <a:xfrm>
            <a:off x="0" y="-9525"/>
            <a:ext cx="9144000" cy="160735"/>
            <a:chOff x="0" y="-12553"/>
            <a:chExt cx="9144000" cy="214810"/>
          </a:xfrm>
        </p:grpSpPr>
        <p:sp>
          <p:nvSpPr>
            <p:cNvPr id="59" name="Rectangle 58"/>
            <p:cNvSpPr/>
            <p:nvPr userDrawn="1"/>
          </p:nvSpPr>
          <p:spPr bwMode="auto">
            <a:xfrm>
              <a:off x="0" y="102012"/>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60" name="Rectangle 59"/>
            <p:cNvSpPr/>
            <p:nvPr userDrawn="1"/>
          </p:nvSpPr>
          <p:spPr bwMode="auto">
            <a:xfrm>
              <a:off x="0" y="-12553"/>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grpSp>
        <p:nvGrpSpPr>
          <p:cNvPr id="1094" name="Group 60"/>
          <p:cNvGrpSpPr>
            <a:grpSpLocks/>
          </p:cNvGrpSpPr>
          <p:nvPr/>
        </p:nvGrpSpPr>
        <p:grpSpPr bwMode="auto">
          <a:xfrm>
            <a:off x="0" y="4986338"/>
            <a:ext cx="9144000" cy="160735"/>
            <a:chOff x="0" y="-12553"/>
            <a:chExt cx="9144000" cy="214810"/>
          </a:xfrm>
        </p:grpSpPr>
        <p:sp>
          <p:nvSpPr>
            <p:cNvPr id="62" name="Rectangle 61"/>
            <p:cNvSpPr/>
            <p:nvPr userDrawn="1"/>
          </p:nvSpPr>
          <p:spPr bwMode="auto">
            <a:xfrm>
              <a:off x="0" y="102012"/>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63" name="Rectangle 62"/>
            <p:cNvSpPr/>
            <p:nvPr userDrawn="1"/>
          </p:nvSpPr>
          <p:spPr bwMode="auto">
            <a:xfrm>
              <a:off x="0" y="-12553"/>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sp>
        <p:nvSpPr>
          <p:cNvPr id="1034" name="Working Draft" hidden="1"/>
          <p:cNvSpPr txBox="1">
            <a:spLocks noChangeArrowheads="1"/>
          </p:cNvSpPr>
          <p:nvPr/>
        </p:nvSpPr>
        <p:spPr bwMode="auto">
          <a:xfrm rot="5400000">
            <a:off x="8171676" y="1796326"/>
            <a:ext cx="1801775" cy="92333"/>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600" smtClean="0">
                <a:solidFill>
                  <a:srgbClr val="000000"/>
                </a:solidFill>
                <a:latin typeface="Arial"/>
              </a:rPr>
              <a:t>Last Modified 14/08/2013 17:48 GMT Standard Time</a:t>
            </a:r>
            <a:endParaRPr lang="en-US" dirty="0" smtClean="0">
              <a:solidFill>
                <a:srgbClr val="000000"/>
              </a:solidFill>
              <a:latin typeface="Arial"/>
            </a:endParaRPr>
          </a:p>
        </p:txBody>
      </p:sp>
      <p:sp>
        <p:nvSpPr>
          <p:cNvPr id="1035" name="Printed" hidden="1"/>
          <p:cNvSpPr txBox="1">
            <a:spLocks noChangeArrowheads="1"/>
          </p:cNvSpPr>
          <p:nvPr/>
        </p:nvSpPr>
        <p:spPr bwMode="auto">
          <a:xfrm rot="5400000">
            <a:off x="8279077" y="3459629"/>
            <a:ext cx="1586973" cy="92333"/>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600" smtClean="0">
                <a:solidFill>
                  <a:srgbClr val="000000"/>
                </a:solidFill>
                <a:latin typeface="Arial"/>
              </a:rPr>
              <a:t>Printed 14/08/2013 09:00 GMT Standard Time</a:t>
            </a:r>
            <a:endParaRPr lang="en-US" smtClean="0">
              <a:solidFill>
                <a:srgbClr val="000000"/>
              </a:solidFill>
              <a:latin typeface="Arial"/>
            </a:endParaRPr>
          </a:p>
        </p:txBody>
      </p:sp>
      <p:sp>
        <p:nvSpPr>
          <p:cNvPr id="1097" name="Rectangle 286"/>
          <p:cNvSpPr>
            <a:spLocks noGrp="1" noChangeArrowheads="1"/>
          </p:cNvSpPr>
          <p:nvPr>
            <p:ph type="body" idx="1"/>
          </p:nvPr>
        </p:nvSpPr>
        <p:spPr bwMode="auto">
          <a:xfrm>
            <a:off x="2343150" y="1927622"/>
            <a:ext cx="4389438"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8" name="Title Placeholder 2"/>
          <p:cNvSpPr>
            <a:spLocks noGrp="1" noChangeArrowheads="1"/>
          </p:cNvSpPr>
          <p:nvPr>
            <p:ph type="title"/>
          </p:nvPr>
        </p:nvSpPr>
        <p:spPr bwMode="auto">
          <a:xfrm>
            <a:off x="122238" y="292894"/>
            <a:ext cx="727392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 name="McK 1. On-page tracker" hidden="1"/>
          <p:cNvSpPr>
            <a:spLocks noChangeArrowheads="1"/>
          </p:cNvSpPr>
          <p:nvPr/>
        </p:nvSpPr>
        <p:spPr bwMode="auto">
          <a:xfrm>
            <a:off x="122239" y="148829"/>
            <a:ext cx="859210" cy="215444"/>
          </a:xfrm>
          <a:prstGeom prst="rect">
            <a:avLst/>
          </a:prstGeom>
          <a:noFill/>
          <a:ln>
            <a:noFill/>
          </a:ln>
          <a:effectLst/>
          <a:extLst/>
        </p:spPr>
        <p:txBody>
          <a:bodyPr wrap="none" lIns="0" tIns="0" rIns="0" bIns="0">
            <a:spAutoFit/>
          </a:bodyPr>
          <a:lstStyle/>
          <a:p>
            <a:pPr fontAlgn="base">
              <a:spcBef>
                <a:spcPct val="0"/>
              </a:spcBef>
              <a:spcAft>
                <a:spcPct val="0"/>
              </a:spcAft>
              <a:defRPr/>
            </a:pPr>
            <a:r>
              <a:rPr lang="en-US" sz="1400" dirty="0">
                <a:solidFill>
                  <a:srgbClr val="808080"/>
                </a:solidFill>
              </a:rPr>
              <a:t>TRACKER</a:t>
            </a:r>
          </a:p>
        </p:txBody>
      </p:sp>
      <p:sp>
        <p:nvSpPr>
          <p:cNvPr id="11" name="McK 3. Unit of measure" hidden="1"/>
          <p:cNvSpPr txBox="1">
            <a:spLocks noChangeArrowheads="1"/>
          </p:cNvSpPr>
          <p:nvPr/>
        </p:nvSpPr>
        <p:spPr bwMode="auto">
          <a:xfrm>
            <a:off x="122238" y="513160"/>
            <a:ext cx="7273925" cy="246221"/>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01" name="McK Slide Elements" hidden="1"/>
          <p:cNvGrpSpPr>
            <a:grpSpLocks/>
          </p:cNvGrpSpPr>
          <p:nvPr/>
        </p:nvGrpSpPr>
        <p:grpSpPr bwMode="auto">
          <a:xfrm>
            <a:off x="122238" y="4636798"/>
            <a:ext cx="8564562" cy="310243"/>
            <a:chOff x="75" y="3897"/>
            <a:chExt cx="557" cy="256"/>
          </a:xfrm>
        </p:grpSpPr>
        <p:sp>
          <p:nvSpPr>
            <p:cNvPr id="13" name="McK 4. Footnote"/>
            <p:cNvSpPr txBox="1">
              <a:spLocks noChangeArrowheads="1"/>
            </p:cNvSpPr>
            <p:nvPr/>
          </p:nvSpPr>
          <p:spPr bwMode="auto">
            <a:xfrm>
              <a:off x="75" y="3897"/>
              <a:ext cx="557" cy="127"/>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auto">
            <a:xfrm>
              <a:off x="75" y="4026"/>
              <a:ext cx="557" cy="127"/>
            </a:xfrm>
            <a:prstGeom prst="rect">
              <a:avLst/>
            </a:prstGeom>
            <a:noFill/>
            <a:ln>
              <a:noFill/>
            </a:ln>
            <a:effectLst/>
            <a:extLst/>
          </p:spPr>
          <p:txBody>
            <a:bodyPr lIns="0" tIns="0" rIns="0" bIns="0" anchor="b">
              <a:spAutoFit/>
            </a:bodyPr>
            <a:lstStyle/>
            <a:p>
              <a:pPr marL="471488" indent="-471488" defTabSz="913526" fontAlgn="base">
                <a:spcBef>
                  <a:spcPct val="0"/>
                </a:spcBef>
                <a:spcAft>
                  <a:spcPct val="0"/>
                </a:spcAft>
                <a:defRPr/>
              </a:pPr>
              <a:r>
                <a:rPr lang="en-US" sz="1000" dirty="0">
                  <a:solidFill>
                    <a:srgbClr val="000000"/>
                  </a:solidFill>
                </a:rPr>
                <a:t>Source:	Source</a:t>
              </a:r>
            </a:p>
          </p:txBody>
        </p:sp>
      </p:grpSp>
      <p:grpSp>
        <p:nvGrpSpPr>
          <p:cNvPr id="1102" name="ACET" hidden="1"/>
          <p:cNvGrpSpPr>
            <a:grpSpLocks/>
          </p:cNvGrpSpPr>
          <p:nvPr/>
        </p:nvGrpSpPr>
        <p:grpSpPr bwMode="auto">
          <a:xfrm>
            <a:off x="2343150" y="1374949"/>
            <a:ext cx="4351338" cy="511001"/>
            <a:chOff x="915" y="610"/>
            <a:chExt cx="2686" cy="420"/>
          </a:xfrm>
        </p:grpSpPr>
        <p:cxnSp>
          <p:nvCxnSpPr>
            <p:cNvPr id="114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610"/>
              <a:ext cx="2686" cy="420"/>
            </a:xfrm>
            <a:prstGeom prst="leftRightArrow">
              <a:avLst>
                <a:gd name="adj1" fmla="val 100000"/>
                <a:gd name="adj2" fmla="val 0"/>
              </a:avLst>
            </a:prstGeom>
            <a:noFill/>
            <a:ln>
              <a:noFill/>
            </a:ln>
            <a:effectLst/>
            <a:extLst/>
          </p:spPr>
          <p:txBody>
            <a:bodyPr lIns="0" tIns="0" rIns="0" bIns="18288" anchor="b">
              <a:spAutoFit/>
            </a:bodyPr>
            <a:lstStyle/>
            <a:p>
              <a:pPr fontAlgn="base">
                <a:spcBef>
                  <a:spcPct val="0"/>
                </a:spcBef>
                <a:spcAft>
                  <a:spcPct val="0"/>
                </a:spcAft>
                <a:defRPr/>
              </a:pPr>
              <a:r>
                <a:rPr lang="en-US" sz="1600" b="1">
                  <a:solidFill>
                    <a:srgbClr val="000000"/>
                  </a:solidFill>
                </a:rPr>
                <a:t>Title</a:t>
              </a:r>
            </a:p>
            <a:p>
              <a:pPr fontAlgn="base">
                <a:spcBef>
                  <a:spcPct val="0"/>
                </a:spcBef>
                <a:spcAft>
                  <a:spcPct val="0"/>
                </a:spcAft>
                <a:defRPr/>
              </a:pPr>
              <a:r>
                <a:rPr lang="en-US" sz="1600" dirty="0">
                  <a:solidFill>
                    <a:srgbClr val="808080"/>
                  </a:solidFill>
                </a:rPr>
                <a:t>Unit of measure</a:t>
              </a:r>
            </a:p>
          </p:txBody>
        </p:sp>
      </p:grpSp>
      <p:grpSp>
        <p:nvGrpSpPr>
          <p:cNvPr id="1103" name="LegendBoxes" hidden="1"/>
          <p:cNvGrpSpPr>
            <a:grpSpLocks/>
          </p:cNvGrpSpPr>
          <p:nvPr/>
        </p:nvGrpSpPr>
        <p:grpSpPr bwMode="auto">
          <a:xfrm>
            <a:off x="8194676" y="602456"/>
            <a:ext cx="769740" cy="805682"/>
            <a:chOff x="4936" y="176"/>
            <a:chExt cx="475" cy="664"/>
          </a:xfrm>
        </p:grpSpPr>
        <p:sp>
          <p:nvSpPr>
            <p:cNvPr id="24" name="Legend1"/>
            <p:cNvSpPr>
              <a:spLocks noChangeArrowheads="1"/>
            </p:cNvSpPr>
            <p:nvPr/>
          </p:nvSpPr>
          <p:spPr bwMode="auto">
            <a:xfrm>
              <a:off x="5096" y="17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26" name="Legend2"/>
            <p:cNvSpPr>
              <a:spLocks noChangeArrowheads="1"/>
            </p:cNvSpPr>
            <p:nvPr/>
          </p:nvSpPr>
          <p:spPr bwMode="auto">
            <a:xfrm>
              <a:off x="5096" y="34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28" name="Legend3"/>
            <p:cNvSpPr>
              <a:spLocks noChangeArrowheads="1"/>
            </p:cNvSpPr>
            <p:nvPr/>
          </p:nvSpPr>
          <p:spPr bwMode="auto">
            <a:xfrm>
              <a:off x="5096" y="517"/>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30" name="Legend4"/>
            <p:cNvSpPr>
              <a:spLocks noChangeArrowheads="1"/>
            </p:cNvSpPr>
            <p:nvPr/>
          </p:nvSpPr>
          <p:spPr bwMode="auto">
            <a:xfrm>
              <a:off x="5096" y="688"/>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04" name="LegendLines" hidden="1"/>
          <p:cNvGrpSpPr>
            <a:grpSpLocks/>
          </p:cNvGrpSpPr>
          <p:nvPr/>
        </p:nvGrpSpPr>
        <p:grpSpPr bwMode="auto">
          <a:xfrm>
            <a:off x="7880347" y="602456"/>
            <a:ext cx="1084065" cy="602105"/>
            <a:chOff x="4750" y="176"/>
            <a:chExt cx="669" cy="496"/>
          </a:xfrm>
        </p:grpSpPr>
        <p:sp>
          <p:nvSpPr>
            <p:cNvPr id="3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6" name="Legend1"/>
            <p:cNvSpPr>
              <a:spLocks noChangeArrowheads="1"/>
            </p:cNvSpPr>
            <p:nvPr/>
          </p:nvSpPr>
          <p:spPr bwMode="auto">
            <a:xfrm>
              <a:off x="5104" y="17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7" name="Legend2"/>
            <p:cNvSpPr>
              <a:spLocks noChangeArrowheads="1"/>
            </p:cNvSpPr>
            <p:nvPr/>
          </p:nvSpPr>
          <p:spPr bwMode="auto">
            <a:xfrm>
              <a:off x="5104" y="344"/>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8" name="Legend3"/>
            <p:cNvSpPr>
              <a:spLocks noChangeArrowheads="1"/>
            </p:cNvSpPr>
            <p:nvPr/>
          </p:nvSpPr>
          <p:spPr bwMode="auto">
            <a:xfrm>
              <a:off x="5104" y="520"/>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grpSp>
      <p:grpSp>
        <p:nvGrpSpPr>
          <p:cNvPr id="1105" name="McKSticker" hidden="1"/>
          <p:cNvGrpSpPr>
            <a:grpSpLocks/>
          </p:cNvGrpSpPr>
          <p:nvPr/>
        </p:nvGrpSpPr>
        <p:grpSpPr bwMode="auto">
          <a:xfrm>
            <a:off x="7907243" y="602456"/>
            <a:ext cx="1066894" cy="212366"/>
            <a:chOff x="7695562" y="285750"/>
            <a:chExt cx="1045213" cy="278520"/>
          </a:xfrm>
        </p:grpSpPr>
        <p:sp>
          <p:nvSpPr>
            <p:cNvPr id="40" name="StickerRectangle"/>
            <p:cNvSpPr>
              <a:spLocks noChangeArrowheads="1"/>
            </p:cNvSpPr>
            <p:nvPr/>
          </p:nvSpPr>
          <p:spPr bwMode="auto">
            <a:xfrm>
              <a:off x="7695562" y="285750"/>
              <a:ext cx="1045213" cy="278520"/>
            </a:xfrm>
            <a:prstGeom prst="leftRightArrow">
              <a:avLst>
                <a:gd name="adj1" fmla="val 100000"/>
                <a:gd name="adj2" fmla="val 0"/>
              </a:avLst>
            </a:prstGeom>
            <a:noFill/>
            <a:ln>
              <a:noFill/>
            </a:ln>
            <a:effectLst/>
            <a:extLst/>
          </p:spPr>
          <p:txBody>
            <a:bodyPr wrap="none" lIns="27432" tIns="0" rIns="0" bIns="27432">
              <a:spAutoFit/>
            </a:bodyPr>
            <a:lstStyle/>
            <a:p>
              <a:pPr algn="r" defTabSz="913526" fontAlgn="base">
                <a:spcBef>
                  <a:spcPct val="0"/>
                </a:spcBef>
                <a:spcAft>
                  <a:spcPct val="0"/>
                </a:spcAft>
                <a:buClr>
                  <a:srgbClr val="0371B9"/>
                </a:buClr>
                <a:defRPr/>
              </a:pPr>
              <a:r>
                <a:rPr lang="en-US" sz="1200" dirty="0">
                  <a:solidFill>
                    <a:srgbClr val="808080"/>
                  </a:solidFill>
                </a:rPr>
                <a:t>PRELIMINARY</a:t>
              </a:r>
            </a:p>
          </p:txBody>
        </p:sp>
        <p:cxnSp>
          <p:nvCxnSpPr>
            <p:cNvPr id="1130" name="AutoShape 31"/>
            <p:cNvCxnSpPr>
              <a:cxnSpLocks noChangeShapeType="1"/>
              <a:stCxn id="40" idx="2"/>
              <a:endCxn id="40" idx="4"/>
            </p:cNvCxnSpPr>
            <p:nvPr/>
          </p:nvCxnSpPr>
          <p:spPr bwMode="auto">
            <a:xfrm>
              <a:off x="7695562" y="285750"/>
              <a:ext cx="0" cy="278520"/>
            </a:xfrm>
            <a:prstGeom prst="straightConnector1">
              <a:avLst/>
            </a:prstGeom>
            <a:noFill/>
            <a:ln w="9525">
              <a:solidFill>
                <a:srgbClr val="808080"/>
              </a:solidFill>
              <a:round/>
              <a:headEnd/>
              <a:tailEnd/>
            </a:ln>
          </p:spPr>
        </p:cxnSp>
        <p:cxnSp>
          <p:nvCxnSpPr>
            <p:cNvPr id="1131" name="AutoShape 32"/>
            <p:cNvCxnSpPr>
              <a:cxnSpLocks noChangeShapeType="1"/>
              <a:stCxn id="40" idx="4"/>
              <a:endCxn id="40" idx="6"/>
            </p:cNvCxnSpPr>
            <p:nvPr/>
          </p:nvCxnSpPr>
          <p:spPr bwMode="auto">
            <a:xfrm>
              <a:off x="7695562" y="564270"/>
              <a:ext cx="1045213" cy="0"/>
            </a:xfrm>
            <a:prstGeom prst="straightConnector1">
              <a:avLst/>
            </a:prstGeom>
            <a:noFill/>
            <a:ln w="25400">
              <a:solidFill>
                <a:srgbClr val="808080"/>
              </a:solidFill>
              <a:round/>
              <a:headEnd/>
              <a:tailEnd/>
            </a:ln>
          </p:spPr>
        </p:cxnSp>
      </p:grpSp>
      <p:grpSp>
        <p:nvGrpSpPr>
          <p:cNvPr id="1106" name="LegendMoons" hidden="1"/>
          <p:cNvGrpSpPr>
            <a:grpSpLocks/>
          </p:cNvGrpSpPr>
          <p:nvPr/>
        </p:nvGrpSpPr>
        <p:grpSpPr bwMode="auto">
          <a:xfrm>
            <a:off x="8126417" y="602457"/>
            <a:ext cx="836780" cy="1033582"/>
            <a:chOff x="7769225" y="2105025"/>
            <a:chExt cx="819708" cy="1351831"/>
          </a:xfrm>
        </p:grpSpPr>
        <p:grpSp>
          <p:nvGrpSpPr>
            <p:cNvPr id="1109" name="MoonLegend1"/>
            <p:cNvGrpSpPr>
              <a:grpSpLocks noChangeAspect="1"/>
            </p:cNvGrpSpPr>
            <p:nvPr>
              <p:custDataLst>
                <p:tags r:id="rId6"/>
              </p:custDataLst>
            </p:nvPr>
          </p:nvGrpSpPr>
          <p:grpSpPr bwMode="auto">
            <a:xfrm>
              <a:off x="7769225" y="2105025"/>
              <a:ext cx="209550" cy="209551"/>
              <a:chOff x="4533" y="183"/>
              <a:chExt cx="144" cy="144"/>
            </a:xfrm>
          </p:grpSpPr>
          <p:sp>
            <p:nvSpPr>
              <p:cNvPr id="83"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4"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0" name="MoonLegend2"/>
            <p:cNvGrpSpPr>
              <a:grpSpLocks noChangeAspect="1"/>
            </p:cNvGrpSpPr>
            <p:nvPr>
              <p:custDataLst>
                <p:tags r:id="rId7"/>
              </p:custDataLst>
            </p:nvPr>
          </p:nvGrpSpPr>
          <p:grpSpPr bwMode="auto">
            <a:xfrm>
              <a:off x="7769225" y="2379266"/>
              <a:ext cx="209550" cy="209551"/>
              <a:chOff x="1694" y="2044"/>
              <a:chExt cx="160" cy="160"/>
            </a:xfrm>
          </p:grpSpPr>
          <p:sp>
            <p:nvSpPr>
              <p:cNvPr id="81" name="Oval 41"/>
              <p:cNvSpPr>
                <a:spLocks noChangeAspect="1" noChangeArrowheads="1"/>
              </p:cNvSpPr>
              <p:nvPr>
                <p:custDataLst>
                  <p:tags r:id="rId17"/>
                </p:custDataLst>
              </p:nvPr>
            </p:nvSpPr>
            <p:spPr bwMode="auto">
              <a:xfrm>
                <a:off x="1694" y="2044"/>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2" name="Arc 42"/>
              <p:cNvSpPr>
                <a:spLocks noChangeAspect="1"/>
              </p:cNvSpPr>
              <p:nvPr>
                <p:custDataLst>
                  <p:tags r:id="rId18"/>
                </p:custDataLst>
              </p:nvPr>
            </p:nvSpPr>
            <p:spPr bwMode="auto">
              <a:xfrm>
                <a:off x="1694" y="2044"/>
                <a:ext cx="160" cy="164"/>
              </a:xfrm>
              <a:prstGeom prst="arc">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1" name="MoonLegend4"/>
            <p:cNvGrpSpPr>
              <a:grpSpLocks noChangeAspect="1"/>
            </p:cNvGrpSpPr>
            <p:nvPr>
              <p:custDataLst>
                <p:tags r:id="rId8"/>
              </p:custDataLst>
            </p:nvPr>
          </p:nvGrpSpPr>
          <p:grpSpPr bwMode="auto">
            <a:xfrm>
              <a:off x="7769225" y="2927748"/>
              <a:ext cx="209550" cy="209551"/>
              <a:chOff x="4495" y="1198"/>
              <a:chExt cx="160" cy="160"/>
            </a:xfrm>
          </p:grpSpPr>
          <p:sp>
            <p:nvSpPr>
              <p:cNvPr id="79" name="Oval 47"/>
              <p:cNvSpPr>
                <a:spLocks noChangeAspect="1" noChangeArrowheads="1"/>
              </p:cNvSpPr>
              <p:nvPr>
                <p:custDataLst>
                  <p:tags r:id="rId15"/>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0" name="Arc 48"/>
              <p:cNvSpPr>
                <a:spLocks noChangeAspect="1"/>
              </p:cNvSpPr>
              <p:nvPr>
                <p:custDataLst>
                  <p:tags r:id="rId16"/>
                </p:custDataLst>
              </p:nvPr>
            </p:nvSpPr>
            <p:spPr bwMode="auto">
              <a:xfrm>
                <a:off x="4495" y="1198"/>
                <a:ext cx="160" cy="164"/>
              </a:xfrm>
              <a:prstGeom prst="arc">
                <a:avLst>
                  <a:gd name="adj1" fmla="val 16200000"/>
                  <a:gd name="adj2" fmla="val 108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2" name="MoonLegend5"/>
            <p:cNvGrpSpPr>
              <a:grpSpLocks noChangeAspect="1"/>
            </p:cNvGrpSpPr>
            <p:nvPr>
              <p:custDataLst>
                <p:tags r:id="rId9"/>
              </p:custDataLst>
            </p:nvPr>
          </p:nvGrpSpPr>
          <p:grpSpPr bwMode="auto">
            <a:xfrm>
              <a:off x="7769225" y="3201990"/>
              <a:ext cx="209550" cy="209551"/>
              <a:chOff x="4495" y="1440"/>
              <a:chExt cx="160" cy="160"/>
            </a:xfrm>
          </p:grpSpPr>
          <p:sp>
            <p:nvSpPr>
              <p:cNvPr id="77" name="Oval 50"/>
              <p:cNvSpPr>
                <a:spLocks noChangeAspect="1" noChangeArrowheads="1"/>
              </p:cNvSpPr>
              <p:nvPr>
                <p:custDataLst>
                  <p:tags r:id="rId13"/>
                </p:custDataLst>
              </p:nvPr>
            </p:nvSpPr>
            <p:spPr bwMode="auto">
              <a:xfrm>
                <a:off x="4495" y="1436"/>
                <a:ext cx="160" cy="164"/>
              </a:xfrm>
              <a:prstGeom prst="ellipse">
                <a:avLst/>
              </a:prstGeom>
              <a:solidFill>
                <a:schemeClr val="accent1"/>
              </a:solidFill>
              <a:ln w="9525">
                <a:solidFill>
                  <a:schemeClr val="tx1"/>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78" name="Oval 51"/>
              <p:cNvSpPr>
                <a:spLocks noChangeAspect="1" noChangeArrowheads="1"/>
              </p:cNvSpPr>
              <p:nvPr>
                <p:custDataLst>
                  <p:tags r:id="rId14"/>
                </p:custDataLst>
              </p:nvPr>
            </p:nvSpPr>
            <p:spPr bwMode="auto">
              <a:xfrm>
                <a:off x="4495" y="1436"/>
                <a:ext cx="160" cy="164"/>
              </a:xfrm>
              <a:prstGeom prst="arc">
                <a:avLst>
                  <a:gd name="adj1" fmla="val 16200000"/>
                  <a:gd name="adj2" fmla="val 162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sp>
          <p:nvSpPr>
            <p:cNvPr id="69" name="Legend1"/>
            <p:cNvSpPr>
              <a:spLocks noChangeArrowheads="1"/>
            </p:cNvSpPr>
            <p:nvPr/>
          </p:nvSpPr>
          <p:spPr bwMode="auto">
            <a:xfrm>
              <a:off x="8089578" y="211748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0" name="Legend2"/>
            <p:cNvSpPr>
              <a:spLocks noChangeArrowheads="1"/>
            </p:cNvSpPr>
            <p:nvPr/>
          </p:nvSpPr>
          <p:spPr bwMode="auto">
            <a:xfrm>
              <a:off x="8089578" y="239311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1" name="Legend3"/>
            <p:cNvSpPr>
              <a:spLocks noChangeArrowheads="1"/>
            </p:cNvSpPr>
            <p:nvPr/>
          </p:nvSpPr>
          <p:spPr bwMode="auto">
            <a:xfrm>
              <a:off x="8089578" y="2667185"/>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2" name="Legend4"/>
            <p:cNvSpPr>
              <a:spLocks noChangeArrowheads="1"/>
            </p:cNvSpPr>
            <p:nvPr/>
          </p:nvSpPr>
          <p:spPr bwMode="auto">
            <a:xfrm>
              <a:off x="8089578" y="293814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3" name="Legend5"/>
            <p:cNvSpPr>
              <a:spLocks noChangeArrowheads="1"/>
            </p:cNvSpPr>
            <p:nvPr/>
          </p:nvSpPr>
          <p:spPr bwMode="auto">
            <a:xfrm>
              <a:off x="8089578" y="3215330"/>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grpSp>
          <p:nvGrpSpPr>
            <p:cNvPr id="1118" name="MoonLegend3"/>
            <p:cNvGrpSpPr>
              <a:grpSpLocks noChangeAspect="1"/>
            </p:cNvGrpSpPr>
            <p:nvPr>
              <p:custDataLst>
                <p:tags r:id="rId10"/>
              </p:custDataLst>
            </p:nvPr>
          </p:nvGrpSpPr>
          <p:grpSpPr bwMode="auto">
            <a:xfrm>
              <a:off x="7769225" y="2653507"/>
              <a:ext cx="209550" cy="209551"/>
              <a:chOff x="4495" y="1198"/>
              <a:chExt cx="160" cy="160"/>
            </a:xfrm>
          </p:grpSpPr>
          <p:sp>
            <p:nvSpPr>
              <p:cNvPr id="75" name="Oval 47"/>
              <p:cNvSpPr>
                <a:spLocks noChangeAspect="1" noChangeArrowheads="1"/>
              </p:cNvSpPr>
              <p:nvPr>
                <p:custDataLst>
                  <p:tags r:id="rId11"/>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76" name="Arc 48"/>
              <p:cNvSpPr>
                <a:spLocks noChangeAspect="1"/>
              </p:cNvSpPr>
              <p:nvPr>
                <p:custDataLst>
                  <p:tags r:id="rId12"/>
                </p:custDataLst>
              </p:nvPr>
            </p:nvSpPr>
            <p:spPr bwMode="auto">
              <a:xfrm>
                <a:off x="4495" y="1198"/>
                <a:ext cx="160" cy="164"/>
              </a:xfrm>
              <a:prstGeom prst="arc">
                <a:avLst>
                  <a:gd name="adj1" fmla="val 16200000"/>
                  <a:gd name="adj2" fmla="val 54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pic>
        <p:nvPicPr>
          <p:cNvPr id="1107" name="Picture 85"/>
          <p:cNvPicPr>
            <a:picLocks noChangeAspect="1"/>
          </p:cNvPicPr>
          <p:nvPr/>
        </p:nvPicPr>
        <p:blipFill>
          <a:blip r:embed="rId23"/>
          <a:srcRect/>
          <a:stretch>
            <a:fillRect/>
          </a:stretch>
        </p:blipFill>
        <p:spPr bwMode="auto">
          <a:xfrm>
            <a:off x="7478714" y="279798"/>
            <a:ext cx="1506537" cy="282178"/>
          </a:xfrm>
          <a:prstGeom prst="rect">
            <a:avLst/>
          </a:prstGeom>
          <a:noFill/>
          <a:ln w="9525">
            <a:noFill/>
            <a:miter lim="800000"/>
            <a:headEnd/>
            <a:tailEnd/>
          </a:ln>
        </p:spPr>
      </p:pic>
      <p:sp>
        <p:nvSpPr>
          <p:cNvPr id="87" name="Slide Number"/>
          <p:cNvSpPr txBox="1">
            <a:spLocks/>
          </p:cNvSpPr>
          <p:nvPr userDrawn="1"/>
        </p:nvSpPr>
        <p:spPr>
          <a:xfrm>
            <a:off x="8902700" y="4826794"/>
            <a:ext cx="209550" cy="114300"/>
          </a:xfrm>
          <a:prstGeom prst="rect">
            <a:avLst/>
          </a:prstGeom>
        </p:spPr>
        <p:txBody>
          <a:bodyPr wrap="none" lIns="0" tIns="0" rIns="0" bIns="0" anchor="ctr"/>
          <a:lstStyle>
            <a:defPPr>
              <a:defRPr lang="en-US"/>
            </a:defPPr>
            <a:lvl1pPr>
              <a:defRPr sz="1000" baseline="0">
                <a:latin typeface="+mn-lt"/>
              </a:defRPr>
            </a:lvl1pPr>
          </a:lstStyle>
          <a:p>
            <a:pPr fontAlgn="base">
              <a:spcBef>
                <a:spcPct val="0"/>
              </a:spcBef>
              <a:spcAft>
                <a:spcPct val="0"/>
              </a:spcAft>
              <a:defRPr/>
            </a:pPr>
            <a:fld id="{A43CDD92-9E5A-47BA-BE3B-1C7D5569D972}"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391094827"/>
      </p:ext>
    </p:extLst>
  </p:cSld>
  <p:clrMap bg1="lt1" tx1="dk1" bg2="lt2" tx2="dk2" accent1="accent1" accent2="accent2" accent3="accent3" accent4="accent4" accent5="accent5" accent6="accent6" hlink="hlink" folHlink="folHlink"/>
  <p:sldLayoutIdLst>
    <p:sldLayoutId id="2147483748" r:id="rId1"/>
    <p:sldLayoutId id="2147483749" r:id="rId2"/>
  </p:sldLayoutIdLst>
  <p:timing>
    <p:tnLst>
      <p:par>
        <p:cTn id="1" dur="indefinite" restart="never" nodeType="tmRoot"/>
      </p:par>
    </p:tnLst>
  </p:timing>
  <p:hf hdr="0" ftr="0" dt="0"/>
  <p:txStyles>
    <p:titleStyle>
      <a:lvl1pPr algn="l" defTabSz="912813" rtl="0" eaLnBrk="0" fontAlgn="base" hangingPunct="0">
        <a:spcBef>
          <a:spcPct val="0"/>
        </a:spcBef>
        <a:spcAft>
          <a:spcPct val="0"/>
        </a:spcAft>
        <a:tabLst>
          <a:tab pos="274638" algn="l"/>
        </a:tabLst>
        <a:defRPr sz="2000" b="1">
          <a:solidFill>
            <a:schemeClr val="tx2"/>
          </a:solidFill>
          <a:latin typeface="+mj-lt"/>
          <a:ea typeface="+mj-ea"/>
          <a:cs typeface="ＭＳ Ｐゴシック"/>
        </a:defRPr>
      </a:lvl1pPr>
      <a:lvl2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2pPr>
      <a:lvl3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3pPr>
      <a:lvl4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4pPr>
      <a:lvl5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342900" indent="-342900" algn="l" defTabSz="912813" rtl="0" eaLnBrk="0" fontAlgn="base" hangingPunct="0">
        <a:spcBef>
          <a:spcPct val="0"/>
        </a:spcBef>
        <a:spcAft>
          <a:spcPct val="0"/>
        </a:spcAft>
        <a:buClr>
          <a:schemeClr val="tx2"/>
        </a:buClr>
        <a:defRPr sz="1600">
          <a:solidFill>
            <a:schemeClr val="tx1"/>
          </a:solidFill>
          <a:latin typeface="+mn-lt"/>
          <a:ea typeface="+mn-ea"/>
          <a:cs typeface="ＭＳ Ｐゴシック"/>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a:cs typeface="ＭＳ Ｐゴシック"/>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a:cs typeface="ＭＳ Ｐゴシック"/>
        </a:defRPr>
      </a:lvl3pPr>
      <a:lvl4pPr marL="625475" indent="-157163" algn="l" defTabSz="912813" rtl="0" eaLnBrk="0" fontAlgn="base" hangingPunct="0">
        <a:spcBef>
          <a:spcPct val="0"/>
        </a:spcBef>
        <a:spcAft>
          <a:spcPct val="0"/>
        </a:spcAft>
        <a:buClr>
          <a:schemeClr val="tx2"/>
        </a:buClr>
        <a:buSzPct val="100000"/>
        <a:buFont typeface="Arial" charset="0"/>
        <a:buChar char="•"/>
        <a:defRPr sz="1600">
          <a:solidFill>
            <a:schemeClr val="tx1"/>
          </a:solidFill>
          <a:latin typeface="+mn-lt"/>
          <a:ea typeface="ＭＳ Ｐゴシック"/>
          <a:cs typeface="ＭＳ Ｐゴシック"/>
        </a:defRPr>
      </a:lvl4pPr>
      <a:lvl5pPr marL="763588"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a:cs typeface="ＭＳ Ｐゴシック"/>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3" descr="graphic-corn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7432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page-1_X.png"/>
          <p:cNvPicPr>
            <a:picLocks/>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402263" y="0"/>
            <a:ext cx="37417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0810154 SpeeDx logo.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8613" y="220663"/>
            <a:ext cx="22145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284148"/>
      </p:ext>
    </p:extLst>
  </p:cSld>
  <p:clrMap bg1="lt1" tx1="dk1" bg2="lt2" tx2="dk2" accent1="accent1" accent2="accent2" accent3="accent3" accent4="accent4" accent5="accent5" accent6="accent6" hlink="hlink" folHlink="folHlink"/>
  <p:sldLayoutIdLst>
    <p:sldLayoutId id="2147483833" r:id="rId1"/>
    <p:sldLayoutId id="2147483834" r:id="rId2"/>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Isosceles Triangle 23"/>
          <p:cNvSpPr/>
          <p:nvPr userDrawn="1"/>
        </p:nvSpPr>
        <p:spPr>
          <a:xfrm>
            <a:off x="-6350" y="3508375"/>
            <a:ext cx="755650" cy="1641475"/>
          </a:xfrm>
          <a:prstGeom prst="triangle">
            <a:avLst>
              <a:gd name="adj" fmla="val 0"/>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11267" name="Title Placeholder 1"/>
          <p:cNvSpPr>
            <a:spLocks noGrp="1"/>
          </p:cNvSpPr>
          <p:nvPr>
            <p:ph type="title"/>
          </p:nvPr>
        </p:nvSpPr>
        <p:spPr bwMode="auto">
          <a:xfrm>
            <a:off x="250825" y="195263"/>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endParaRPr lang="en-AU" smtClean="0"/>
          </a:p>
        </p:txBody>
      </p:sp>
      <p:sp>
        <p:nvSpPr>
          <p:cNvPr id="11268" name="Text Placeholder 4"/>
          <p:cNvSpPr>
            <a:spLocks noGrp="1"/>
          </p:cNvSpPr>
          <p:nvPr>
            <p:ph type="body" idx="1"/>
          </p:nvPr>
        </p:nvSpPr>
        <p:spPr bwMode="auto">
          <a:xfrm>
            <a:off x="371475" y="1176338"/>
            <a:ext cx="81089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pic>
        <p:nvPicPr>
          <p:cNvPr id="11269" name="Picture 10" descr="0810154 SpeeDx logo.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83525" y="123825"/>
            <a:ext cx="11525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rapezoid 8"/>
          <p:cNvSpPr/>
          <p:nvPr userDrawn="1"/>
        </p:nvSpPr>
        <p:spPr>
          <a:xfrm>
            <a:off x="-1588" y="0"/>
            <a:ext cx="2270126" cy="146050"/>
          </a:xfrm>
          <a:prstGeom prst="trapezoid">
            <a:avLst>
              <a:gd name="adj" fmla="val 40615"/>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28" name="Trapezoid 27"/>
          <p:cNvSpPr/>
          <p:nvPr userDrawn="1"/>
        </p:nvSpPr>
        <p:spPr>
          <a:xfrm rot="5400000">
            <a:off x="-723900" y="722312"/>
            <a:ext cx="1590675" cy="146051"/>
          </a:xfrm>
          <a:prstGeom prst="trapezoid">
            <a:avLst>
              <a:gd name="adj" fmla="val 102571"/>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10" name="Rectangle 9"/>
          <p:cNvSpPr/>
          <p:nvPr userDrawn="1"/>
        </p:nvSpPr>
        <p:spPr>
          <a:xfrm>
            <a:off x="-1588" y="0"/>
            <a:ext cx="146051" cy="146050"/>
          </a:xfrm>
          <a:prstGeom prst="rect">
            <a:avLst/>
          </a:prstGeom>
          <a:solidFill>
            <a:srgbClr val="ED1C29"/>
          </a:solidFill>
          <a:ln w="63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
        <p:nvSpPr>
          <p:cNvPr id="29" name="Parallelogram 28"/>
          <p:cNvSpPr/>
          <p:nvPr userDrawn="1"/>
        </p:nvSpPr>
        <p:spPr>
          <a:xfrm rot="10800000" flipV="1">
            <a:off x="4538663" y="4878388"/>
            <a:ext cx="1408112" cy="265112"/>
          </a:xfrm>
          <a:prstGeom prst="parallelogram">
            <a:avLst>
              <a:gd name="adj" fmla="val 25690"/>
            </a:avLst>
          </a:prstGeom>
          <a:solidFill>
            <a:srgbClr val="003D46"/>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30" name="Parallelogram 29"/>
          <p:cNvSpPr/>
          <p:nvPr userDrawn="1"/>
        </p:nvSpPr>
        <p:spPr>
          <a:xfrm rot="10800000" flipV="1">
            <a:off x="5905500" y="4878388"/>
            <a:ext cx="1408113" cy="265112"/>
          </a:xfrm>
          <a:prstGeom prst="parallelogram">
            <a:avLst>
              <a:gd name="adj" fmla="val 25690"/>
            </a:avLst>
          </a:prstGeom>
          <a:solidFill>
            <a:srgbClr val="B1DFDF"/>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31" name="Parallelogram 30"/>
          <p:cNvSpPr/>
          <p:nvPr userDrawn="1"/>
        </p:nvSpPr>
        <p:spPr>
          <a:xfrm rot="10800000" flipV="1">
            <a:off x="7273925" y="4878388"/>
            <a:ext cx="1408113" cy="265112"/>
          </a:xfrm>
          <a:prstGeom prst="parallelogram">
            <a:avLst>
              <a:gd name="adj" fmla="val 25690"/>
            </a:avLst>
          </a:prstGeom>
          <a:solidFill>
            <a:srgbClr val="B1DFDF"/>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33" name="Parallelogram 32"/>
          <p:cNvSpPr/>
          <p:nvPr userDrawn="1"/>
        </p:nvSpPr>
        <p:spPr>
          <a:xfrm rot="10800000" flipV="1">
            <a:off x="8640763" y="4878388"/>
            <a:ext cx="503237" cy="265112"/>
          </a:xfrm>
          <a:prstGeom prst="parallelogram">
            <a:avLst>
              <a:gd name="adj" fmla="val 25690"/>
            </a:avLst>
          </a:prstGeom>
          <a:solidFill>
            <a:srgbClr val="ED1C29"/>
          </a:solidFill>
          <a:ln w="9525" cap="flat" cmpd="sng" algn="ctr">
            <a:noFill/>
            <a:prstDash val="solid"/>
          </a:ln>
          <a:effectLst/>
        </p:spPr>
        <p:txBody>
          <a:bodyPr anchor="ctr"/>
          <a:lstStyle/>
          <a:p>
            <a:pPr algn="ctr">
              <a:defRPr/>
            </a:pPr>
            <a:endParaRPr lang="en-AU" kern="0">
              <a:solidFill>
                <a:sysClr val="window" lastClr="FFFFFF"/>
              </a:solidFill>
              <a:cs typeface="Arial" pitchFamily="34" charset="0"/>
            </a:endParaRPr>
          </a:p>
        </p:txBody>
      </p:sp>
      <p:sp>
        <p:nvSpPr>
          <p:cNvPr id="16" name="Rectangle 15"/>
          <p:cNvSpPr/>
          <p:nvPr userDrawn="1"/>
        </p:nvSpPr>
        <p:spPr>
          <a:xfrm>
            <a:off x="8983663" y="4878388"/>
            <a:ext cx="160337" cy="265112"/>
          </a:xfrm>
          <a:prstGeom prst="rect">
            <a:avLst/>
          </a:prstGeom>
          <a:solidFill>
            <a:srgbClr val="ED1C29"/>
          </a:solidFill>
          <a:ln w="6350">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solidFill>
                <a:prstClr val="white"/>
              </a:solidFill>
            </a:endParaRPr>
          </a:p>
        </p:txBody>
      </p:sp>
    </p:spTree>
    <p:extLst>
      <p:ext uri="{BB962C8B-B14F-4D97-AF65-F5344CB8AC3E}">
        <p14:creationId xmlns:p14="http://schemas.microsoft.com/office/powerpoint/2010/main" val="1779855295"/>
      </p:ext>
    </p:extLst>
  </p:cSld>
  <p:clrMap bg1="lt1" tx1="dk1" bg2="lt2" tx2="dk2" accent1="accent1" accent2="accent2" accent3="accent3" accent4="accent4" accent5="accent5" accent6="accent6" hlink="hlink" folHlink="folHlink"/>
  <p:sldLayoutIdLst>
    <p:sldLayoutId id="2147483836" r:id="rId1"/>
    <p:sldLayoutId id="2147483837" r:id="rId2"/>
  </p:sldLayoutIdLst>
  <p:timing>
    <p:tnLst>
      <p:par>
        <p:cTn id="1" dur="indefinite" restart="never" nodeType="tmRoot"/>
      </p:par>
    </p:tnLst>
  </p:timing>
  <p:hf hdr="0" ftr="0" dt="0"/>
  <p:txStyles>
    <p:titleStyle>
      <a:lvl1pPr algn="l" defTabSz="457200" rtl="0" fontAlgn="base">
        <a:spcBef>
          <a:spcPct val="0"/>
        </a:spcBef>
        <a:spcAft>
          <a:spcPct val="0"/>
        </a:spcAft>
        <a:defRPr sz="3200" b="1" i="1" kern="1200">
          <a:solidFill>
            <a:schemeClr val="tx1"/>
          </a:solidFill>
          <a:latin typeface="Calibri" panose="020F0502020204030204" pitchFamily="34" charset="0"/>
          <a:ea typeface="Open Sans" pitchFamily="34" charset="0"/>
          <a:cs typeface="Open Sans" pitchFamily="34" charset="0"/>
        </a:defRPr>
      </a:lvl1pPr>
      <a:lvl2pPr algn="l" defTabSz="457200" rtl="0" fontAlgn="base">
        <a:spcBef>
          <a:spcPct val="0"/>
        </a:spcBef>
        <a:spcAft>
          <a:spcPct val="0"/>
        </a:spcAft>
        <a:defRPr sz="3200" b="1" i="1">
          <a:solidFill>
            <a:schemeClr val="tx1"/>
          </a:solidFill>
          <a:latin typeface="Calibri" pitchFamily="34" charset="0"/>
          <a:ea typeface="Open Sans"/>
          <a:cs typeface="Open Sans"/>
        </a:defRPr>
      </a:lvl2pPr>
      <a:lvl3pPr algn="l" defTabSz="457200" rtl="0" fontAlgn="base">
        <a:spcBef>
          <a:spcPct val="0"/>
        </a:spcBef>
        <a:spcAft>
          <a:spcPct val="0"/>
        </a:spcAft>
        <a:defRPr sz="3200" b="1" i="1">
          <a:solidFill>
            <a:schemeClr val="tx1"/>
          </a:solidFill>
          <a:latin typeface="Calibri" pitchFamily="34" charset="0"/>
          <a:ea typeface="Open Sans"/>
          <a:cs typeface="Open Sans"/>
        </a:defRPr>
      </a:lvl3pPr>
      <a:lvl4pPr algn="l" defTabSz="457200" rtl="0" fontAlgn="base">
        <a:spcBef>
          <a:spcPct val="0"/>
        </a:spcBef>
        <a:spcAft>
          <a:spcPct val="0"/>
        </a:spcAft>
        <a:defRPr sz="3200" b="1" i="1">
          <a:solidFill>
            <a:schemeClr val="tx1"/>
          </a:solidFill>
          <a:latin typeface="Calibri" pitchFamily="34" charset="0"/>
          <a:ea typeface="Open Sans"/>
          <a:cs typeface="Open Sans"/>
        </a:defRPr>
      </a:lvl4pPr>
      <a:lvl5pPr algn="l" defTabSz="457200" rtl="0" fontAlgn="base">
        <a:spcBef>
          <a:spcPct val="0"/>
        </a:spcBef>
        <a:spcAft>
          <a:spcPct val="0"/>
        </a:spcAft>
        <a:defRPr sz="3200" b="1" i="1">
          <a:solidFill>
            <a:schemeClr val="tx1"/>
          </a:solidFill>
          <a:latin typeface="Calibri" pitchFamily="34" charset="0"/>
          <a:ea typeface="Open Sans"/>
          <a:cs typeface="Open Sans"/>
        </a:defRPr>
      </a:lvl5pPr>
      <a:lvl6pPr marL="457200" algn="l" defTabSz="457200" rtl="0" fontAlgn="base">
        <a:spcBef>
          <a:spcPct val="0"/>
        </a:spcBef>
        <a:spcAft>
          <a:spcPct val="0"/>
        </a:spcAft>
        <a:defRPr sz="3200" b="1" i="1">
          <a:solidFill>
            <a:schemeClr val="tx1"/>
          </a:solidFill>
          <a:latin typeface="Calibri" pitchFamily="34" charset="0"/>
          <a:ea typeface="Open Sans"/>
          <a:cs typeface="Open Sans"/>
        </a:defRPr>
      </a:lvl6pPr>
      <a:lvl7pPr marL="914400" algn="l" defTabSz="457200" rtl="0" fontAlgn="base">
        <a:spcBef>
          <a:spcPct val="0"/>
        </a:spcBef>
        <a:spcAft>
          <a:spcPct val="0"/>
        </a:spcAft>
        <a:defRPr sz="3200" b="1" i="1">
          <a:solidFill>
            <a:schemeClr val="tx1"/>
          </a:solidFill>
          <a:latin typeface="Calibri" pitchFamily="34" charset="0"/>
          <a:ea typeface="Open Sans"/>
          <a:cs typeface="Open Sans"/>
        </a:defRPr>
      </a:lvl7pPr>
      <a:lvl8pPr marL="1371600" algn="l" defTabSz="457200" rtl="0" fontAlgn="base">
        <a:spcBef>
          <a:spcPct val="0"/>
        </a:spcBef>
        <a:spcAft>
          <a:spcPct val="0"/>
        </a:spcAft>
        <a:defRPr sz="3200" b="1" i="1">
          <a:solidFill>
            <a:schemeClr val="tx1"/>
          </a:solidFill>
          <a:latin typeface="Calibri" pitchFamily="34" charset="0"/>
          <a:ea typeface="Open Sans"/>
          <a:cs typeface="Open Sans"/>
        </a:defRPr>
      </a:lvl8pPr>
      <a:lvl9pPr marL="1828800" algn="l" defTabSz="457200" rtl="0" fontAlgn="base">
        <a:spcBef>
          <a:spcPct val="0"/>
        </a:spcBef>
        <a:spcAft>
          <a:spcPct val="0"/>
        </a:spcAft>
        <a:defRPr sz="3200" b="1" i="1">
          <a:solidFill>
            <a:schemeClr val="tx1"/>
          </a:solidFill>
          <a:latin typeface="Calibri" pitchFamily="34" charset="0"/>
          <a:ea typeface="Open Sans"/>
          <a:cs typeface="Open Sans"/>
        </a:defRPr>
      </a:lvl9pPr>
    </p:titleStyle>
    <p:bodyStyle>
      <a:lvl1pPr marL="342900" indent="-342900" algn="l" defTabSz="457200" rtl="0" fontAlgn="base">
        <a:spcBef>
          <a:spcPct val="20000"/>
        </a:spcBef>
        <a:spcAft>
          <a:spcPct val="0"/>
        </a:spcAft>
        <a:buBlip>
          <a:blip r:embed="rId5"/>
        </a:buBlip>
        <a:defRPr sz="2800" kern="1200">
          <a:solidFill>
            <a:schemeClr val="tx1"/>
          </a:solidFill>
          <a:latin typeface="Calibri" panose="020F0502020204030204" pitchFamily="34" charset="0"/>
          <a:ea typeface="Open Sans" pitchFamily="34" charset="0"/>
          <a:cs typeface="Open Sans" pitchFamily="34" charset="0"/>
        </a:defRPr>
      </a:lvl1pPr>
      <a:lvl2pPr marL="742950" indent="-285750" algn="l" defTabSz="457200" rtl="0" fontAlgn="base">
        <a:spcBef>
          <a:spcPct val="20000"/>
        </a:spcBef>
        <a:spcAft>
          <a:spcPct val="0"/>
        </a:spcAft>
        <a:buFont typeface="Arial" pitchFamily="34" charset="0"/>
        <a:buChar char="•"/>
        <a:defRPr sz="2400" kern="1200">
          <a:solidFill>
            <a:schemeClr val="tx1"/>
          </a:solidFill>
          <a:latin typeface="Calibri" panose="020F0502020204030204" pitchFamily="34" charset="0"/>
          <a:ea typeface="Open Sans" pitchFamily="34" charset="0"/>
          <a:cs typeface="Open Sans" pitchFamily="34" charset="0"/>
        </a:defRPr>
      </a:lvl2pPr>
      <a:lvl3pPr marL="1143000" indent="-228600" algn="l" defTabSz="457200" rtl="0" fontAlgn="base">
        <a:spcBef>
          <a:spcPct val="20000"/>
        </a:spcBef>
        <a:spcAft>
          <a:spcPct val="0"/>
        </a:spcAft>
        <a:buFont typeface="Calibri" pitchFamily="34" charset="0"/>
        <a:buChar char="–"/>
        <a:defRPr sz="2200" kern="1200">
          <a:solidFill>
            <a:schemeClr val="tx1"/>
          </a:solidFill>
          <a:latin typeface="Calibri" panose="020F0502020204030204" pitchFamily="34" charset="0"/>
          <a:ea typeface="Open Sans" pitchFamily="34" charset="0"/>
          <a:cs typeface="Open Sans" pitchFamily="34" charset="0"/>
        </a:defRPr>
      </a:lvl3pPr>
      <a:lvl4pPr marL="1600200" indent="-228600" algn="l" defTabSz="457200" rtl="0" fontAlgn="base">
        <a:spcBef>
          <a:spcPct val="20000"/>
        </a:spcBef>
        <a:spcAft>
          <a:spcPct val="0"/>
        </a:spcAft>
        <a:buFont typeface="Courier New" pitchFamily="49" charset="0"/>
        <a:buChar char="o"/>
        <a:defRPr sz="2000" kern="1200">
          <a:solidFill>
            <a:schemeClr val="tx1"/>
          </a:solidFill>
          <a:latin typeface="Calibri" panose="020F0502020204030204" pitchFamily="34" charset="0"/>
          <a:ea typeface="Open Sans" pitchFamily="34" charset="0"/>
          <a:cs typeface="Open Sans" pitchFamily="34" charset="0"/>
        </a:defRPr>
      </a:lvl4pPr>
      <a:lvl5pPr marL="2057400" indent="-228600" algn="l" defTabSz="457200" rtl="0" fontAlgn="base">
        <a:spcBef>
          <a:spcPct val="20000"/>
        </a:spcBef>
        <a:spcAft>
          <a:spcPct val="0"/>
        </a:spcAft>
        <a:buFont typeface="Arial" pitchFamily="34" charset="0"/>
        <a:buChar char="»"/>
        <a:defRPr kern="1200">
          <a:solidFill>
            <a:schemeClr val="tx1"/>
          </a:solidFill>
          <a:latin typeface="Calibri" panose="020F0502020204030204" pitchFamily="34" charset="0"/>
          <a:ea typeface="Open Sans" pitchFamily="34" charset="0"/>
          <a:cs typeface="Open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85000" lnSpcReduction="20000"/>
          </a:bodyPr>
          <a:lstStyle/>
          <a:p>
            <a:r>
              <a:rPr lang="en-GB" dirty="0" smtClean="0"/>
              <a:t>Dr John </a:t>
            </a:r>
            <a:r>
              <a:rPr lang="en-GB" dirty="0" err="1" smtClean="0"/>
              <a:t>McSorley</a:t>
            </a:r>
            <a:endParaRPr lang="en-GB" dirty="0" smtClean="0"/>
          </a:p>
          <a:p>
            <a:r>
              <a:rPr lang="en-GB" dirty="0" smtClean="0"/>
              <a:t>London North West Healthcare </a:t>
            </a:r>
          </a:p>
          <a:p>
            <a:r>
              <a:rPr lang="en-GB" dirty="0" smtClean="0"/>
              <a:t>NHS Trust</a:t>
            </a:r>
            <a:endParaRPr lang="en-GB" dirty="0"/>
          </a:p>
        </p:txBody>
      </p:sp>
      <p:sp>
        <p:nvSpPr>
          <p:cNvPr id="5" name="Title 4"/>
          <p:cNvSpPr>
            <a:spLocks noGrp="1"/>
          </p:cNvSpPr>
          <p:nvPr>
            <p:ph type="ctrTitle"/>
          </p:nvPr>
        </p:nvSpPr>
        <p:spPr>
          <a:xfrm>
            <a:off x="539552" y="1137911"/>
            <a:ext cx="8208912" cy="1433839"/>
          </a:xfrm>
        </p:spPr>
        <p:txBody>
          <a:bodyPr>
            <a:noAutofit/>
          </a:bodyPr>
          <a:lstStyle/>
          <a:p>
            <a:pPr algn="l"/>
            <a:r>
              <a:rPr lang="en-GB" sz="3600" dirty="0" smtClean="0"/>
              <a:t>Human papillomavirus vaccination and STI screening in men who have sex with men</a:t>
            </a:r>
            <a:endParaRPr lang="en-GB" sz="3600" dirty="0"/>
          </a:p>
        </p:txBody>
      </p:sp>
      <p:pic>
        <p:nvPicPr>
          <p:cNvPr id="6" name="Picture 5" descr="Head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9"/>
            <a:ext cx="9144000" cy="1168400"/>
          </a:xfrm>
          <a:prstGeom prst="rect">
            <a:avLst/>
          </a:prstGeom>
        </p:spPr>
      </p:pic>
    </p:spTree>
    <p:extLst>
      <p:ext uri="{BB962C8B-B14F-4D97-AF65-F5344CB8AC3E}">
        <p14:creationId xmlns:p14="http://schemas.microsoft.com/office/powerpoint/2010/main" val="1684251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65571"/>
          </a:xfrm>
        </p:spPr>
        <p:txBody>
          <a:bodyPr>
            <a:normAutofit fontScale="90000"/>
          </a:bodyPr>
          <a:lstStyle/>
          <a:p>
            <a:pPr algn="l"/>
            <a:r>
              <a:rPr lang="en-GB" dirty="0"/>
              <a:t>HPV4 in MSM: LNWH</a:t>
            </a:r>
            <a:r>
              <a:rPr lang="en-GB" dirty="0" smtClean="0"/>
              <a:t>:     Clinic Activity</a:t>
            </a:r>
            <a:endParaRPr lang="en-GB" dirty="0"/>
          </a:p>
        </p:txBody>
      </p:sp>
      <p:sp>
        <p:nvSpPr>
          <p:cNvPr id="3" name="Text Placeholder 2"/>
          <p:cNvSpPr>
            <a:spLocks noGrp="1"/>
          </p:cNvSpPr>
          <p:nvPr>
            <p:ph type="body" idx="1"/>
          </p:nvPr>
        </p:nvSpPr>
        <p:spPr>
          <a:xfrm>
            <a:off x="457200" y="1151335"/>
            <a:ext cx="3250704" cy="479822"/>
          </a:xfrm>
        </p:spPr>
        <p:txBody>
          <a:bodyPr>
            <a:normAutofit fontScale="85000" lnSpcReduction="20000"/>
          </a:bodyPr>
          <a:lstStyle/>
          <a:p>
            <a:r>
              <a:rPr lang="en-GB" sz="1800" dirty="0" smtClean="0"/>
              <a:t>Percentage of Clinic Attendees who are MSM</a:t>
            </a:r>
            <a:endParaRPr lang="en-GB" sz="18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118771450"/>
              </p:ext>
            </p:extLst>
          </p:nvPr>
        </p:nvGraphicFramePr>
        <p:xfrm>
          <a:off x="179512" y="1779662"/>
          <a:ext cx="3744416" cy="2814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4645031" y="1151334"/>
            <a:ext cx="3455362" cy="628327"/>
          </a:xfrm>
        </p:spPr>
        <p:txBody>
          <a:bodyPr>
            <a:normAutofit fontScale="55000" lnSpcReduction="20000"/>
          </a:bodyPr>
          <a:lstStyle/>
          <a:p>
            <a:r>
              <a:rPr lang="en-GB" dirty="0"/>
              <a:t>Percentage of </a:t>
            </a:r>
            <a:r>
              <a:rPr lang="en-GB" dirty="0" smtClean="0"/>
              <a:t>MSM Clinic </a:t>
            </a:r>
            <a:r>
              <a:rPr lang="en-GB" dirty="0"/>
              <a:t>Attendees who are </a:t>
            </a:r>
            <a:r>
              <a:rPr lang="en-GB" dirty="0" smtClean="0"/>
              <a:t>from Black Asian or Minority Ethnic (BAME) background</a:t>
            </a:r>
            <a:endParaRPr lang="en-GB"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1669905698"/>
              </p:ext>
            </p:extLst>
          </p:nvPr>
        </p:nvGraphicFramePr>
        <p:xfrm>
          <a:off x="4211960" y="1707654"/>
          <a:ext cx="3888432"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7539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37579"/>
          </a:xfrm>
        </p:spPr>
        <p:txBody>
          <a:bodyPr>
            <a:normAutofit fontScale="90000"/>
          </a:bodyPr>
          <a:lstStyle/>
          <a:p>
            <a:r>
              <a:rPr lang="en-GB" dirty="0"/>
              <a:t>HPV4 in MSM: LNWH</a:t>
            </a:r>
            <a:r>
              <a:rPr lang="en-GB" dirty="0" smtClean="0"/>
              <a:t>: Conclusions</a:t>
            </a:r>
            <a:endParaRPr lang="en-GB" dirty="0"/>
          </a:p>
        </p:txBody>
      </p:sp>
      <p:sp>
        <p:nvSpPr>
          <p:cNvPr id="3" name="Content Placeholder 2"/>
          <p:cNvSpPr>
            <a:spLocks noGrp="1"/>
          </p:cNvSpPr>
          <p:nvPr>
            <p:ph idx="1"/>
          </p:nvPr>
        </p:nvSpPr>
        <p:spPr>
          <a:xfrm>
            <a:off x="251520" y="987574"/>
            <a:ext cx="8568952" cy="3240361"/>
          </a:xfrm>
        </p:spPr>
        <p:txBody>
          <a:bodyPr>
            <a:normAutofit fontScale="92500"/>
          </a:bodyPr>
          <a:lstStyle/>
          <a:p>
            <a:r>
              <a:rPr lang="en-GB" sz="2800" dirty="0" smtClean="0"/>
              <a:t>We observed 3 dose completion rates commensurate with expected for a targeted vaccination programme</a:t>
            </a:r>
          </a:p>
          <a:p>
            <a:r>
              <a:rPr lang="en-GB" sz="2800" dirty="0" smtClean="0"/>
              <a:t>HPV4 Completion was associated with older age, HIV status, prior experience of HPV disease, MSM self identifying as homosexual and non white </a:t>
            </a:r>
            <a:r>
              <a:rPr lang="en-GB" sz="2800" dirty="0" err="1" smtClean="0"/>
              <a:t>british</a:t>
            </a:r>
            <a:r>
              <a:rPr lang="en-GB" sz="2800" dirty="0" smtClean="0"/>
              <a:t> ethnicities.</a:t>
            </a:r>
          </a:p>
          <a:p>
            <a:r>
              <a:rPr lang="en-GB" sz="2800" dirty="0" smtClean="0"/>
              <a:t>We observed high uptake of concurrent STI testing </a:t>
            </a:r>
          </a:p>
          <a:p>
            <a:r>
              <a:rPr lang="en-GB" sz="2800" dirty="0" smtClean="0"/>
              <a:t>We observed high rates of incident STI</a:t>
            </a:r>
          </a:p>
          <a:p>
            <a:endParaRPr lang="en-GB" sz="2800" dirty="0" smtClean="0"/>
          </a:p>
          <a:p>
            <a:endParaRPr lang="en-GB" sz="2800" dirty="0" smtClean="0"/>
          </a:p>
          <a:p>
            <a:endParaRPr lang="en-GB" sz="2800" dirty="0" smtClean="0"/>
          </a:p>
          <a:p>
            <a:endParaRPr lang="en-GB" sz="2800" dirty="0"/>
          </a:p>
        </p:txBody>
      </p:sp>
      <p:pic>
        <p:nvPicPr>
          <p:cNvPr id="4" name="Picture 2" descr="C:\Users\johnmcs\Desktop\LNWHT_logocorrect_size_for_documen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4443958"/>
            <a:ext cx="312102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555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9587"/>
          </a:xfrm>
        </p:spPr>
        <p:txBody>
          <a:bodyPr>
            <a:normAutofit fontScale="90000"/>
          </a:bodyPr>
          <a:lstStyle/>
          <a:p>
            <a:r>
              <a:rPr lang="en-GB" dirty="0"/>
              <a:t>HPV4 in MSM: LNWH: </a:t>
            </a:r>
            <a:r>
              <a:rPr lang="en-GB" dirty="0" smtClean="0"/>
              <a:t>Discussion</a:t>
            </a:r>
            <a:endParaRPr lang="en-GB" dirty="0"/>
          </a:p>
        </p:txBody>
      </p:sp>
      <p:sp>
        <p:nvSpPr>
          <p:cNvPr id="3" name="Content Placeholder 2"/>
          <p:cNvSpPr>
            <a:spLocks noGrp="1"/>
          </p:cNvSpPr>
          <p:nvPr>
            <p:ph idx="1"/>
          </p:nvPr>
        </p:nvSpPr>
        <p:spPr>
          <a:xfrm>
            <a:off x="251520" y="1203598"/>
            <a:ext cx="8435280" cy="3168352"/>
          </a:xfrm>
        </p:spPr>
        <p:txBody>
          <a:bodyPr>
            <a:normAutofit fontScale="92500" lnSpcReduction="10000"/>
          </a:bodyPr>
          <a:lstStyle/>
          <a:p>
            <a:r>
              <a:rPr lang="en-GB" dirty="0"/>
              <a:t>HPV vaccination within sexual health services is an effective engagement strategy for young MSM </a:t>
            </a:r>
          </a:p>
          <a:p>
            <a:r>
              <a:rPr lang="en-GB" dirty="0"/>
              <a:t>Services should </a:t>
            </a:r>
            <a:r>
              <a:rPr lang="en-GB" dirty="0" smtClean="0"/>
              <a:t>maximise the opportunity to address the holistic needs of young MSM that an HPV4 programme will represent rather than seeking to deliver a vaccine programme at minimal  cost </a:t>
            </a:r>
            <a:endParaRPr lang="en-GB" dirty="0"/>
          </a:p>
          <a:p>
            <a:endParaRPr lang="en-GB" dirty="0"/>
          </a:p>
        </p:txBody>
      </p:sp>
      <p:pic>
        <p:nvPicPr>
          <p:cNvPr id="4" name="Picture 2" descr="C:\Users\johnmcs\Desktop\LNWHT_logocorrect_size_for_documen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4443958"/>
            <a:ext cx="312102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065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65571"/>
          </a:xfrm>
        </p:spPr>
        <p:txBody>
          <a:bodyPr>
            <a:normAutofit fontScale="90000"/>
          </a:bodyPr>
          <a:lstStyle/>
          <a:p>
            <a:r>
              <a:rPr lang="en-GB" dirty="0" smtClean="0"/>
              <a:t>HPV vaccination in MSM: Background</a:t>
            </a:r>
            <a:endParaRPr lang="en-GB" dirty="0"/>
          </a:p>
        </p:txBody>
      </p:sp>
      <p:sp>
        <p:nvSpPr>
          <p:cNvPr id="3" name="Content Placeholder 2"/>
          <p:cNvSpPr>
            <a:spLocks noGrp="1"/>
          </p:cNvSpPr>
          <p:nvPr>
            <p:ph idx="1"/>
          </p:nvPr>
        </p:nvSpPr>
        <p:spPr>
          <a:xfrm>
            <a:off x="457200" y="915566"/>
            <a:ext cx="8229600" cy="3679057"/>
          </a:xfrm>
        </p:spPr>
        <p:txBody>
          <a:bodyPr>
            <a:noAutofit/>
          </a:bodyPr>
          <a:lstStyle/>
          <a:p>
            <a:r>
              <a:rPr lang="en-GB" sz="2000" dirty="0"/>
              <a:t>JCVI advises that a targeted HPV vaccination programme with a course of three doses for MSM aged up to 45 who attend GUM and HIV clinics should be undertaken, subject to procurement of the vaccine and delivery of the programme at a cost-effective </a:t>
            </a:r>
            <a:r>
              <a:rPr lang="en-GB" sz="2000" dirty="0" smtClean="0"/>
              <a:t>price (2015)</a:t>
            </a:r>
          </a:p>
          <a:p>
            <a:r>
              <a:rPr lang="en-GB" sz="2000" dirty="0"/>
              <a:t>JCVI considers that there may be considerable benefit in offering the HPV vaccine to other individuals who have a similar risk profile to that seen in the 16 to 40 year old GUM attending MSM population, including some MSM over 45, sex workers, </a:t>
            </a:r>
            <a:r>
              <a:rPr lang="en-GB" sz="2000" dirty="0" err="1"/>
              <a:t>HIV+ve</a:t>
            </a:r>
            <a:r>
              <a:rPr lang="en-GB" sz="2000" dirty="0"/>
              <a:t> women, and </a:t>
            </a:r>
            <a:r>
              <a:rPr lang="en-GB" sz="2000" dirty="0" err="1"/>
              <a:t>HIV+ve</a:t>
            </a:r>
            <a:r>
              <a:rPr lang="en-GB" sz="2000" dirty="0"/>
              <a:t> men. </a:t>
            </a:r>
            <a:endParaRPr lang="en-GB" sz="2000" dirty="0" smtClean="0"/>
          </a:p>
          <a:p>
            <a:r>
              <a:rPr lang="en-GB" sz="2000" dirty="0" smtClean="0"/>
              <a:t>Clinicians </a:t>
            </a:r>
            <a:r>
              <a:rPr lang="en-GB" sz="2000" dirty="0"/>
              <a:t>are able to offer vaccinations outside of the national programme using individual clinical judgement, and HPV vaccination could therefore be considered for such individuals on a case-by-case basis. </a:t>
            </a:r>
            <a:endParaRPr lang="en-GB" sz="2000" dirty="0" smtClean="0"/>
          </a:p>
        </p:txBody>
      </p:sp>
      <p:pic>
        <p:nvPicPr>
          <p:cNvPr id="4098" name="Picture 2" descr="C:\Users\johnmcs\Desktop\LNWHT_logocorrect_size_for_documen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4443958"/>
            <a:ext cx="312102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298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93563"/>
          </a:xfrm>
        </p:spPr>
        <p:txBody>
          <a:bodyPr>
            <a:noAutofit/>
          </a:bodyPr>
          <a:lstStyle/>
          <a:p>
            <a:pPr algn="l"/>
            <a:r>
              <a:rPr lang="en-GB" sz="4000" dirty="0" smtClean="0"/>
              <a:t>HPV4 in </a:t>
            </a:r>
            <a:r>
              <a:rPr lang="en-GB" sz="4000" dirty="0"/>
              <a:t>MSM: </a:t>
            </a:r>
            <a:r>
              <a:rPr lang="en-GB" sz="4000" dirty="0" smtClean="0"/>
              <a:t>LNWH programme</a:t>
            </a:r>
            <a:endParaRPr lang="en-GB" sz="4000" dirty="0"/>
          </a:p>
        </p:txBody>
      </p:sp>
      <p:sp>
        <p:nvSpPr>
          <p:cNvPr id="3" name="Content Placeholder 2"/>
          <p:cNvSpPr>
            <a:spLocks noGrp="1"/>
          </p:cNvSpPr>
          <p:nvPr>
            <p:ph idx="1"/>
          </p:nvPr>
        </p:nvSpPr>
        <p:spPr>
          <a:xfrm>
            <a:off x="457200" y="987574"/>
            <a:ext cx="8229600" cy="3607049"/>
          </a:xfrm>
        </p:spPr>
        <p:txBody>
          <a:bodyPr>
            <a:normAutofit/>
          </a:bodyPr>
          <a:lstStyle/>
          <a:p>
            <a:r>
              <a:rPr lang="en-GB" sz="2800" dirty="0" smtClean="0"/>
              <a:t>We observed increasing numbers of STIs in MSM</a:t>
            </a:r>
          </a:p>
          <a:p>
            <a:r>
              <a:rPr lang="en-GB" sz="2800" dirty="0" smtClean="0"/>
              <a:t>We observed increasing numbers of MSM</a:t>
            </a:r>
          </a:p>
          <a:p>
            <a:r>
              <a:rPr lang="en-GB" sz="2800" dirty="0" smtClean="0"/>
              <a:t>MSM represented 2% of clinic attendees</a:t>
            </a:r>
          </a:p>
          <a:p>
            <a:r>
              <a:rPr lang="en-GB" sz="2800" dirty="0" smtClean="0"/>
              <a:t>We developed a “care bundle” for MSM 			See “Your Journey”</a:t>
            </a:r>
          </a:p>
          <a:p>
            <a:r>
              <a:rPr lang="en-GB" sz="2800" dirty="0" smtClean="0"/>
              <a:t>We introduced HPV4 vaccination for younger MSM (&lt;27yrs) into our sexual health services in 2012</a:t>
            </a:r>
          </a:p>
          <a:p>
            <a:endParaRPr lang="en-GB" sz="2800" dirty="0"/>
          </a:p>
        </p:txBody>
      </p:sp>
      <p:pic>
        <p:nvPicPr>
          <p:cNvPr id="4" name="Picture 2" descr="C:\Users\johnmcs\Desktop\LNWHT_logocorrect_size_for_documen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4443958"/>
            <a:ext cx="312102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371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93563"/>
          </a:xfrm>
        </p:spPr>
        <p:txBody>
          <a:bodyPr>
            <a:normAutofit fontScale="90000"/>
          </a:bodyPr>
          <a:lstStyle/>
          <a:p>
            <a:pPr algn="l"/>
            <a:r>
              <a:rPr lang="en-GB" dirty="0"/>
              <a:t>HPV4 in MSM: </a:t>
            </a:r>
            <a:r>
              <a:rPr lang="en-GB" dirty="0" smtClean="0"/>
              <a:t>LNWH: Aims</a:t>
            </a:r>
            <a:endParaRPr lang="en-GB" dirty="0"/>
          </a:p>
        </p:txBody>
      </p:sp>
      <p:sp>
        <p:nvSpPr>
          <p:cNvPr id="3" name="Content Placeholder 2"/>
          <p:cNvSpPr>
            <a:spLocks noGrp="1"/>
          </p:cNvSpPr>
          <p:nvPr>
            <p:ph idx="1"/>
          </p:nvPr>
        </p:nvSpPr>
        <p:spPr>
          <a:xfrm>
            <a:off x="457200" y="1131590"/>
            <a:ext cx="8229600" cy="3463033"/>
          </a:xfrm>
        </p:spPr>
        <p:txBody>
          <a:bodyPr/>
          <a:lstStyle/>
          <a:p>
            <a:r>
              <a:rPr lang="en-GB" dirty="0" smtClean="0"/>
              <a:t>To deliver 3 doses HPV4 vaccine to MSM &lt;27</a:t>
            </a:r>
          </a:p>
          <a:p>
            <a:endParaRPr lang="en-GB" dirty="0"/>
          </a:p>
          <a:p>
            <a:r>
              <a:rPr lang="en-GB" dirty="0" smtClean="0"/>
              <a:t>To increase engagement and STI testing by younger MSM attending Integrated Sexual Health Services</a:t>
            </a:r>
            <a:endParaRPr lang="en-GB" dirty="0"/>
          </a:p>
        </p:txBody>
      </p:sp>
      <p:pic>
        <p:nvPicPr>
          <p:cNvPr id="4" name="Picture 2" descr="C:\Users\johnmcs\Desktop\LNWHT_logocorrect_size_for_documen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4443958"/>
            <a:ext cx="312102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032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65571"/>
          </a:xfrm>
        </p:spPr>
        <p:txBody>
          <a:bodyPr>
            <a:normAutofit fontScale="90000"/>
          </a:bodyPr>
          <a:lstStyle/>
          <a:p>
            <a:pPr algn="l"/>
            <a:r>
              <a:rPr lang="en-GB" dirty="0"/>
              <a:t>HPV4 in MSM: LNWH: </a:t>
            </a:r>
            <a:r>
              <a:rPr lang="en-GB" dirty="0" smtClean="0"/>
              <a:t>Method 1</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843558"/>
            <a:ext cx="8424936" cy="309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johnmcs\Desktop\LNWHT_logocorrect_size_for_document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4443958"/>
            <a:ext cx="312102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6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37579"/>
          </a:xfrm>
        </p:spPr>
        <p:txBody>
          <a:bodyPr>
            <a:normAutofit fontScale="90000"/>
          </a:bodyPr>
          <a:lstStyle/>
          <a:p>
            <a:pPr algn="l"/>
            <a:r>
              <a:rPr lang="en-GB" dirty="0"/>
              <a:t>HPV4 in MSM: LNWH: </a:t>
            </a:r>
            <a:r>
              <a:rPr lang="en-GB" dirty="0" smtClean="0"/>
              <a:t>Method 2</a:t>
            </a:r>
            <a:endParaRPr lang="en-GB" dirty="0"/>
          </a:p>
        </p:txBody>
      </p:sp>
      <p:sp>
        <p:nvSpPr>
          <p:cNvPr id="3" name="Content Placeholder 2"/>
          <p:cNvSpPr>
            <a:spLocks noGrp="1"/>
          </p:cNvSpPr>
          <p:nvPr>
            <p:ph idx="1"/>
          </p:nvPr>
        </p:nvSpPr>
        <p:spPr>
          <a:xfrm>
            <a:off x="457200" y="1059582"/>
            <a:ext cx="8229600" cy="3535041"/>
          </a:xfrm>
        </p:spPr>
        <p:txBody>
          <a:bodyPr>
            <a:normAutofit fontScale="92500" lnSpcReduction="10000"/>
          </a:bodyPr>
          <a:lstStyle/>
          <a:p>
            <a:r>
              <a:rPr lang="en-GB" sz="2800" dirty="0" smtClean="0"/>
              <a:t>HPV4 was offered at Time 0, 2-4 and 6-12months, with STI testing, clinic call/recall, and care and support as appropriate (Your Journey)</a:t>
            </a:r>
          </a:p>
          <a:p>
            <a:r>
              <a:rPr lang="en-GB" sz="2800" dirty="0" smtClean="0"/>
              <a:t>We conducted a retrospective electronic case note review of all eligible MSM to end 2015</a:t>
            </a:r>
          </a:p>
          <a:p>
            <a:r>
              <a:rPr lang="en-GB" sz="2800" dirty="0" smtClean="0"/>
              <a:t>STI testing and outcomes at vaccine visits are reported</a:t>
            </a:r>
          </a:p>
          <a:p>
            <a:r>
              <a:rPr lang="en-GB" sz="2800" dirty="0"/>
              <a:t>Vaccine completion rates are censored at 1 year</a:t>
            </a:r>
          </a:p>
          <a:p>
            <a:r>
              <a:rPr lang="en-GB" sz="2800" dirty="0" smtClean="0"/>
              <a:t>HPV4 vaccination is not</a:t>
            </a:r>
            <a:endParaRPr lang="en-GB" sz="2800" dirty="0"/>
          </a:p>
        </p:txBody>
      </p:sp>
      <p:pic>
        <p:nvPicPr>
          <p:cNvPr id="4" name="Picture 2" descr="C:\Users\johnmcs\Desktop\LNWHT_logocorrect_size_for_documen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4443958"/>
            <a:ext cx="312102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273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37579"/>
          </a:xfrm>
        </p:spPr>
        <p:txBody>
          <a:bodyPr>
            <a:normAutofit fontScale="90000"/>
          </a:bodyPr>
          <a:lstStyle/>
          <a:p>
            <a:pPr algn="l"/>
            <a:r>
              <a:rPr lang="en-GB" dirty="0"/>
              <a:t>HPV4 in MSM: LNWH</a:t>
            </a:r>
            <a:r>
              <a:rPr lang="en-GB" dirty="0" smtClean="0"/>
              <a:t>: 	Results 1</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1361791"/>
              </p:ext>
            </p:extLst>
          </p:nvPr>
        </p:nvGraphicFramePr>
        <p:xfrm>
          <a:off x="395536" y="1131888"/>
          <a:ext cx="8291264" cy="2834640"/>
        </p:xfrm>
        <a:graphic>
          <a:graphicData uri="http://schemas.openxmlformats.org/drawingml/2006/table">
            <a:tbl>
              <a:tblPr firstRow="1" bandRow="1">
                <a:tableStyleId>{5C22544A-7EE6-4342-B048-85BDC9FD1C3A}</a:tableStyleId>
              </a:tblPr>
              <a:tblGrid>
                <a:gridCol w="2072816"/>
                <a:gridCol w="2072816"/>
                <a:gridCol w="2072816"/>
                <a:gridCol w="2072816"/>
              </a:tblGrid>
              <a:tr h="370840">
                <a:tc>
                  <a:txBody>
                    <a:bodyPr/>
                    <a:lstStyle/>
                    <a:p>
                      <a:endParaRPr lang="en-GB" dirty="0"/>
                    </a:p>
                  </a:txBody>
                  <a:tcPr/>
                </a:tc>
                <a:tc>
                  <a:txBody>
                    <a:bodyPr/>
                    <a:lstStyle/>
                    <a:p>
                      <a:pPr algn="ctr"/>
                      <a:r>
                        <a:rPr lang="en-GB" dirty="0" smtClean="0"/>
                        <a:t>Year 1 (2013)</a:t>
                      </a:r>
                    </a:p>
                    <a:p>
                      <a:pPr algn="ctr"/>
                      <a:r>
                        <a:rPr lang="en-GB" dirty="0" smtClean="0"/>
                        <a:t>No.</a:t>
                      </a:r>
                    </a:p>
                    <a:p>
                      <a:pPr algn="ctr"/>
                      <a:r>
                        <a:rPr lang="en-GB" dirty="0" smtClean="0"/>
                        <a:t>(%)</a:t>
                      </a:r>
                      <a:endParaRPr lang="en-GB" dirty="0"/>
                    </a:p>
                  </a:txBody>
                  <a:tcPr/>
                </a:tc>
                <a:tc>
                  <a:txBody>
                    <a:bodyPr/>
                    <a:lstStyle/>
                    <a:p>
                      <a:pPr algn="ctr"/>
                      <a:r>
                        <a:rPr lang="en-GB" dirty="0" smtClean="0"/>
                        <a:t>Year 2 (2014)</a:t>
                      </a:r>
                    </a:p>
                    <a:p>
                      <a:pPr algn="ctr"/>
                      <a:r>
                        <a:rPr lang="en-GB" dirty="0" smtClean="0"/>
                        <a:t>No.</a:t>
                      </a:r>
                    </a:p>
                    <a:p>
                      <a:pPr algn="ctr"/>
                      <a:r>
                        <a:rPr lang="en-GB" dirty="0" smtClean="0"/>
                        <a:t>(%)</a:t>
                      </a:r>
                      <a:endParaRPr lang="en-GB" dirty="0"/>
                    </a:p>
                  </a:txBody>
                  <a:tcPr/>
                </a:tc>
                <a:tc>
                  <a:txBody>
                    <a:bodyPr/>
                    <a:lstStyle/>
                    <a:p>
                      <a:pPr algn="ctr"/>
                      <a:r>
                        <a:rPr lang="en-GB" dirty="0" smtClean="0"/>
                        <a:t>Year 3 (2015)</a:t>
                      </a:r>
                    </a:p>
                    <a:p>
                      <a:pPr algn="ctr"/>
                      <a:r>
                        <a:rPr lang="en-GB" dirty="0" smtClean="0"/>
                        <a:t>No.</a:t>
                      </a:r>
                    </a:p>
                    <a:p>
                      <a:pPr algn="ctr"/>
                      <a:r>
                        <a:rPr lang="en-GB" dirty="0" smtClean="0"/>
                        <a:t>(%)</a:t>
                      </a:r>
                      <a:endParaRPr lang="en-GB" dirty="0"/>
                    </a:p>
                  </a:txBody>
                  <a:tcPr/>
                </a:tc>
              </a:tr>
              <a:tr h="370840">
                <a:tc>
                  <a:txBody>
                    <a:bodyPr/>
                    <a:lstStyle/>
                    <a:p>
                      <a:r>
                        <a:rPr lang="en-GB" b="1" dirty="0" smtClean="0"/>
                        <a:t>Dose 1</a:t>
                      </a:r>
                      <a:endParaRPr lang="en-GB" b="1" dirty="0"/>
                    </a:p>
                  </a:txBody>
                  <a:tcPr/>
                </a:tc>
                <a:tc>
                  <a:txBody>
                    <a:bodyPr/>
                    <a:lstStyle/>
                    <a:p>
                      <a:pPr algn="ctr"/>
                      <a:r>
                        <a:rPr lang="en-GB" b="1" dirty="0" smtClean="0"/>
                        <a:t>239</a:t>
                      </a:r>
                    </a:p>
                    <a:p>
                      <a:pPr algn="ctr"/>
                      <a:endParaRPr lang="en-GB" b="1" dirty="0"/>
                    </a:p>
                  </a:txBody>
                  <a:tcPr/>
                </a:tc>
                <a:tc>
                  <a:txBody>
                    <a:bodyPr/>
                    <a:lstStyle/>
                    <a:p>
                      <a:pPr algn="ctr"/>
                      <a:r>
                        <a:rPr lang="en-GB" b="1" dirty="0" smtClean="0"/>
                        <a:t>255</a:t>
                      </a:r>
                      <a:endParaRPr lang="en-GB" b="1" dirty="0"/>
                    </a:p>
                  </a:txBody>
                  <a:tcPr/>
                </a:tc>
                <a:tc>
                  <a:txBody>
                    <a:bodyPr/>
                    <a:lstStyle/>
                    <a:p>
                      <a:pPr algn="ctr"/>
                      <a:r>
                        <a:rPr lang="en-GB" b="1" dirty="0" smtClean="0"/>
                        <a:t>399</a:t>
                      </a:r>
                      <a:endParaRPr lang="en-GB" b="1" dirty="0"/>
                    </a:p>
                  </a:txBody>
                  <a:tcPr/>
                </a:tc>
              </a:tr>
              <a:tr h="370840">
                <a:tc>
                  <a:txBody>
                    <a:bodyPr/>
                    <a:lstStyle/>
                    <a:p>
                      <a:r>
                        <a:rPr lang="en-GB" b="1" dirty="0" smtClean="0"/>
                        <a:t>Dose 2</a:t>
                      </a:r>
                      <a:endParaRPr lang="en-GB" b="1" dirty="0"/>
                    </a:p>
                  </a:txBody>
                  <a:tcPr/>
                </a:tc>
                <a:tc>
                  <a:txBody>
                    <a:bodyPr/>
                    <a:lstStyle/>
                    <a:p>
                      <a:pPr algn="ctr"/>
                      <a:r>
                        <a:rPr lang="en-GB" b="1" dirty="0" smtClean="0"/>
                        <a:t>187</a:t>
                      </a:r>
                    </a:p>
                    <a:p>
                      <a:pPr algn="ctr"/>
                      <a:r>
                        <a:rPr lang="en-GB" b="1" dirty="0" smtClean="0"/>
                        <a:t>(78%)</a:t>
                      </a:r>
                      <a:endParaRPr lang="en-GB" b="1" dirty="0"/>
                    </a:p>
                  </a:txBody>
                  <a:tcPr/>
                </a:tc>
                <a:tc>
                  <a:txBody>
                    <a:bodyPr/>
                    <a:lstStyle/>
                    <a:p>
                      <a:pPr algn="ctr"/>
                      <a:r>
                        <a:rPr lang="en-GB" b="1" dirty="0" smtClean="0"/>
                        <a:t>194</a:t>
                      </a:r>
                    </a:p>
                    <a:p>
                      <a:pPr algn="ctr"/>
                      <a:r>
                        <a:rPr lang="en-GB" b="1" dirty="0" smtClean="0"/>
                        <a:t>(76%)</a:t>
                      </a:r>
                      <a:endParaRPr lang="en-GB" b="1" dirty="0"/>
                    </a:p>
                  </a:txBody>
                  <a:tcPr/>
                </a:tc>
                <a:tc>
                  <a:txBody>
                    <a:bodyPr/>
                    <a:lstStyle/>
                    <a:p>
                      <a:pPr algn="ctr"/>
                      <a:r>
                        <a:rPr lang="en-GB" b="1" dirty="0" smtClean="0"/>
                        <a:t>243/324</a:t>
                      </a:r>
                      <a:r>
                        <a:rPr lang="en-GB" sz="1800" b="1" dirty="0" smtClean="0"/>
                        <a:t>*</a:t>
                      </a:r>
                      <a:endParaRPr lang="en-GB" b="1" dirty="0" smtClean="0"/>
                    </a:p>
                    <a:p>
                      <a:pPr algn="ctr"/>
                      <a:r>
                        <a:rPr lang="en-GB" b="1" dirty="0" smtClean="0"/>
                        <a:t>(75%)</a:t>
                      </a:r>
                      <a:endParaRPr lang="en-GB" b="1" dirty="0"/>
                    </a:p>
                  </a:txBody>
                  <a:tcPr/>
                </a:tc>
              </a:tr>
              <a:tr h="370840">
                <a:tc>
                  <a:txBody>
                    <a:bodyPr/>
                    <a:lstStyle/>
                    <a:p>
                      <a:r>
                        <a:rPr lang="en-GB" b="1" dirty="0" smtClean="0"/>
                        <a:t>Dose 3</a:t>
                      </a:r>
                      <a:endParaRPr lang="en-GB" b="1" dirty="0"/>
                    </a:p>
                  </a:txBody>
                  <a:tcPr/>
                </a:tc>
                <a:tc>
                  <a:txBody>
                    <a:bodyPr/>
                    <a:lstStyle/>
                    <a:p>
                      <a:pPr algn="ctr"/>
                      <a:r>
                        <a:rPr lang="en-GB" b="1" dirty="0" smtClean="0"/>
                        <a:t>148</a:t>
                      </a:r>
                    </a:p>
                    <a:p>
                      <a:pPr algn="ctr"/>
                      <a:r>
                        <a:rPr lang="en-GB" b="1" dirty="0" smtClean="0"/>
                        <a:t>(62%)</a:t>
                      </a:r>
                      <a:endParaRPr lang="en-GB" b="1" dirty="0"/>
                    </a:p>
                  </a:txBody>
                  <a:tcPr/>
                </a:tc>
                <a:tc>
                  <a:txBody>
                    <a:bodyPr/>
                    <a:lstStyle/>
                    <a:p>
                      <a:pPr algn="ctr"/>
                      <a:r>
                        <a:rPr lang="en-GB" b="1" dirty="0" smtClean="0"/>
                        <a:t>140</a:t>
                      </a:r>
                    </a:p>
                    <a:p>
                      <a:pPr algn="ctr"/>
                      <a:r>
                        <a:rPr lang="en-GB" b="1" dirty="0" smtClean="0"/>
                        <a:t>(56%)</a:t>
                      </a:r>
                      <a:endParaRPr lang="en-GB" b="1" dirty="0"/>
                    </a:p>
                  </a:txBody>
                  <a:tcPr/>
                </a:tc>
                <a:tc>
                  <a:txBody>
                    <a:bodyPr/>
                    <a:lstStyle/>
                    <a:p>
                      <a:pPr algn="ctr"/>
                      <a:r>
                        <a:rPr lang="en-GB" b="1" dirty="0" smtClean="0"/>
                        <a:t>111/200</a:t>
                      </a:r>
                      <a:r>
                        <a:rPr lang="en-GB" sz="1800" b="1" dirty="0" smtClean="0"/>
                        <a:t>*</a:t>
                      </a:r>
                      <a:endParaRPr lang="en-GB" b="1" dirty="0" smtClean="0"/>
                    </a:p>
                    <a:p>
                      <a:pPr algn="ctr"/>
                      <a:r>
                        <a:rPr lang="en-GB" b="1" dirty="0" smtClean="0"/>
                        <a:t>(56%)</a:t>
                      </a:r>
                      <a:endParaRPr lang="en-GB" b="1" dirty="0"/>
                    </a:p>
                  </a:txBody>
                  <a:tcPr/>
                </a:tc>
              </a:tr>
            </a:tbl>
          </a:graphicData>
        </a:graphic>
      </p:graphicFrame>
      <p:sp>
        <p:nvSpPr>
          <p:cNvPr id="5" name="TextBox 4"/>
          <p:cNvSpPr txBox="1"/>
          <p:nvPr/>
        </p:nvSpPr>
        <p:spPr>
          <a:xfrm>
            <a:off x="395536" y="4083918"/>
            <a:ext cx="6192688" cy="523220"/>
          </a:xfrm>
          <a:prstGeom prst="rect">
            <a:avLst/>
          </a:prstGeom>
          <a:noFill/>
        </p:spPr>
        <p:txBody>
          <a:bodyPr wrap="square" rtlCol="0">
            <a:spAutoFit/>
          </a:bodyPr>
          <a:lstStyle/>
          <a:p>
            <a:r>
              <a:rPr lang="en-GB" sz="1400" b="1" dirty="0" smtClean="0">
                <a:solidFill>
                  <a:prstClr val="black"/>
                </a:solidFill>
              </a:rPr>
              <a:t>* 2015 figures are pro rata: where 12 months has passed.</a:t>
            </a:r>
          </a:p>
          <a:p>
            <a:r>
              <a:rPr lang="en-GB" sz="1400" b="1" dirty="0" smtClean="0">
                <a:solidFill>
                  <a:prstClr val="black"/>
                </a:solidFill>
              </a:rPr>
              <a:t>Completion rates rise as clients continue to receive HPV4 at later attendances</a:t>
            </a:r>
            <a:endParaRPr lang="en-GB" sz="1400" b="1" dirty="0">
              <a:solidFill>
                <a:prstClr val="black"/>
              </a:solidFill>
            </a:endParaRPr>
          </a:p>
        </p:txBody>
      </p:sp>
      <p:pic>
        <p:nvPicPr>
          <p:cNvPr id="6" name="Picture 2" descr="C:\Users\johnmcs\Desktop\LNWHT_logocorrect_size_for_documen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4607138"/>
            <a:ext cx="3121025" cy="36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34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37579"/>
          </a:xfrm>
        </p:spPr>
        <p:txBody>
          <a:bodyPr>
            <a:normAutofit fontScale="90000"/>
          </a:bodyPr>
          <a:lstStyle/>
          <a:p>
            <a:r>
              <a:rPr lang="en-GB" dirty="0"/>
              <a:t>HPV4 in MSM: LNWH: 	Results </a:t>
            </a:r>
            <a:r>
              <a:rPr lang="en-GB" dirty="0" smtClean="0"/>
              <a:t>2</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2506533"/>
              </p:ext>
            </p:extLst>
          </p:nvPr>
        </p:nvGraphicFramePr>
        <p:xfrm>
          <a:off x="457200" y="1200150"/>
          <a:ext cx="8229600" cy="28346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GB" dirty="0"/>
                    </a:p>
                  </a:txBody>
                  <a:tcPr/>
                </a:tc>
                <a:tc>
                  <a:txBody>
                    <a:bodyPr/>
                    <a:lstStyle/>
                    <a:p>
                      <a:pPr algn="ctr"/>
                      <a:r>
                        <a:rPr lang="en-GB" dirty="0" smtClean="0"/>
                        <a:t>STI screen /</a:t>
                      </a:r>
                    </a:p>
                    <a:p>
                      <a:pPr algn="ctr"/>
                      <a:r>
                        <a:rPr lang="en-GB" dirty="0" smtClean="0"/>
                        <a:t>Total No.</a:t>
                      </a:r>
                    </a:p>
                    <a:p>
                      <a:pPr algn="ctr"/>
                      <a:r>
                        <a:rPr lang="en-GB" dirty="0" smtClean="0"/>
                        <a:t>(%)</a:t>
                      </a:r>
                      <a:endParaRPr lang="en-GB" dirty="0"/>
                    </a:p>
                  </a:txBody>
                  <a:tcPr/>
                </a:tc>
                <a:tc>
                  <a:txBody>
                    <a:bodyPr/>
                    <a:lstStyle/>
                    <a:p>
                      <a:pPr algn="ctr"/>
                      <a:r>
                        <a:rPr lang="en-GB" smtClean="0"/>
                        <a:t>STI +ve </a:t>
                      </a:r>
                      <a:r>
                        <a:rPr lang="en-GB" dirty="0" smtClean="0"/>
                        <a:t>/</a:t>
                      </a:r>
                    </a:p>
                    <a:p>
                      <a:pPr algn="ctr"/>
                      <a:r>
                        <a:rPr lang="en-GB" dirty="0" smtClean="0"/>
                        <a:t>Total No.</a:t>
                      </a:r>
                    </a:p>
                    <a:p>
                      <a:pPr algn="ctr"/>
                      <a:r>
                        <a:rPr lang="en-GB" dirty="0" smtClean="0"/>
                        <a:t>(%)</a:t>
                      </a:r>
                      <a:endParaRPr lang="en-GB" dirty="0"/>
                    </a:p>
                  </a:txBody>
                  <a:tcPr/>
                </a:tc>
                <a:tc>
                  <a:txBody>
                    <a:bodyPr/>
                    <a:lstStyle/>
                    <a:p>
                      <a:pPr algn="ctr"/>
                      <a:r>
                        <a:rPr lang="en-GB" dirty="0" smtClean="0"/>
                        <a:t>STI +</a:t>
                      </a:r>
                      <a:r>
                        <a:rPr lang="en-GB" dirty="0" err="1" smtClean="0"/>
                        <a:t>ve</a:t>
                      </a:r>
                      <a:r>
                        <a:rPr lang="en-GB" dirty="0" smtClean="0"/>
                        <a:t>/</a:t>
                      </a:r>
                    </a:p>
                    <a:p>
                      <a:pPr algn="ctr"/>
                      <a:r>
                        <a:rPr lang="en-GB" dirty="0" smtClean="0"/>
                        <a:t>Total No. Tested</a:t>
                      </a:r>
                    </a:p>
                    <a:p>
                      <a:pPr algn="ctr"/>
                      <a:r>
                        <a:rPr lang="en-GB" dirty="0" smtClean="0"/>
                        <a:t>(%)</a:t>
                      </a:r>
                      <a:endParaRPr lang="en-GB" dirty="0"/>
                    </a:p>
                  </a:txBody>
                  <a:tcPr/>
                </a:tc>
              </a:tr>
              <a:tr h="370840">
                <a:tc>
                  <a:txBody>
                    <a:bodyPr/>
                    <a:lstStyle/>
                    <a:p>
                      <a:r>
                        <a:rPr lang="en-GB" b="1" dirty="0" smtClean="0"/>
                        <a:t>Dose 1</a:t>
                      </a:r>
                      <a:endParaRPr lang="en-GB" b="1" dirty="0"/>
                    </a:p>
                  </a:txBody>
                  <a:tcPr/>
                </a:tc>
                <a:tc>
                  <a:txBody>
                    <a:bodyPr/>
                    <a:lstStyle/>
                    <a:p>
                      <a:pPr algn="ctr"/>
                      <a:r>
                        <a:rPr lang="en-GB" b="1" dirty="0" smtClean="0"/>
                        <a:t>880/893</a:t>
                      </a:r>
                    </a:p>
                    <a:p>
                      <a:pPr algn="ctr"/>
                      <a:r>
                        <a:rPr lang="en-GB" b="1" dirty="0" smtClean="0"/>
                        <a:t>(99%)</a:t>
                      </a:r>
                      <a:endParaRPr lang="en-GB" b="1" dirty="0"/>
                    </a:p>
                  </a:txBody>
                  <a:tcPr/>
                </a:tc>
                <a:tc>
                  <a:txBody>
                    <a:bodyPr/>
                    <a:lstStyle/>
                    <a:p>
                      <a:pPr algn="ctr"/>
                      <a:r>
                        <a:rPr lang="en-GB" b="1" smtClean="0"/>
                        <a:t>283/893</a:t>
                      </a:r>
                    </a:p>
                    <a:p>
                      <a:pPr algn="ctr"/>
                      <a:r>
                        <a:rPr lang="en-GB" b="1" smtClean="0"/>
                        <a:t>(32%)</a:t>
                      </a:r>
                      <a:endParaRPr lang="en-GB" b="1"/>
                    </a:p>
                  </a:txBody>
                  <a:tcPr/>
                </a:tc>
                <a:tc>
                  <a:txBody>
                    <a:bodyPr/>
                    <a:lstStyle/>
                    <a:p>
                      <a:pPr algn="ctr"/>
                      <a:r>
                        <a:rPr lang="en-GB" b="1" dirty="0" smtClean="0"/>
                        <a:t>283/880</a:t>
                      </a:r>
                    </a:p>
                    <a:p>
                      <a:pPr algn="ctr"/>
                      <a:r>
                        <a:rPr lang="en-GB" b="1" dirty="0" smtClean="0"/>
                        <a:t>(32%)</a:t>
                      </a:r>
                      <a:endParaRPr lang="en-GB" b="1" dirty="0"/>
                    </a:p>
                  </a:txBody>
                  <a:tcPr/>
                </a:tc>
              </a:tr>
              <a:tr h="370840">
                <a:tc>
                  <a:txBody>
                    <a:bodyPr/>
                    <a:lstStyle/>
                    <a:p>
                      <a:r>
                        <a:rPr lang="en-GB" b="1" dirty="0" smtClean="0"/>
                        <a:t>Dose 2</a:t>
                      </a:r>
                      <a:endParaRPr lang="en-GB" b="1" dirty="0"/>
                    </a:p>
                  </a:txBody>
                  <a:tcPr/>
                </a:tc>
                <a:tc>
                  <a:txBody>
                    <a:bodyPr/>
                    <a:lstStyle/>
                    <a:p>
                      <a:pPr algn="ctr"/>
                      <a:r>
                        <a:rPr lang="en-GB" b="1" dirty="0" smtClean="0"/>
                        <a:t>556/658</a:t>
                      </a:r>
                    </a:p>
                    <a:p>
                      <a:pPr algn="ctr"/>
                      <a:r>
                        <a:rPr lang="en-GB" b="1" dirty="0" smtClean="0"/>
                        <a:t>(84%)</a:t>
                      </a:r>
                      <a:endParaRPr lang="en-GB" b="1" dirty="0"/>
                    </a:p>
                  </a:txBody>
                  <a:tcPr/>
                </a:tc>
                <a:tc>
                  <a:txBody>
                    <a:bodyPr/>
                    <a:lstStyle/>
                    <a:p>
                      <a:pPr algn="ctr"/>
                      <a:r>
                        <a:rPr lang="en-GB" b="1" dirty="0" smtClean="0"/>
                        <a:t>77/658</a:t>
                      </a:r>
                    </a:p>
                    <a:p>
                      <a:pPr algn="ctr"/>
                      <a:r>
                        <a:rPr lang="en-GB" b="1" dirty="0" smtClean="0"/>
                        <a:t>(12%)</a:t>
                      </a:r>
                      <a:endParaRPr lang="en-GB" b="1" dirty="0"/>
                    </a:p>
                  </a:txBody>
                  <a:tcPr/>
                </a:tc>
                <a:tc>
                  <a:txBody>
                    <a:bodyPr/>
                    <a:lstStyle/>
                    <a:p>
                      <a:pPr algn="ctr"/>
                      <a:r>
                        <a:rPr lang="en-GB" b="1" dirty="0" smtClean="0"/>
                        <a:t>77/556</a:t>
                      </a:r>
                    </a:p>
                    <a:p>
                      <a:pPr algn="ctr"/>
                      <a:r>
                        <a:rPr lang="en-GB" b="1" dirty="0" smtClean="0"/>
                        <a:t>(14%)</a:t>
                      </a:r>
                      <a:endParaRPr lang="en-GB" b="1" dirty="0"/>
                    </a:p>
                  </a:txBody>
                  <a:tcPr/>
                </a:tc>
              </a:tr>
              <a:tr h="370840">
                <a:tc>
                  <a:txBody>
                    <a:bodyPr/>
                    <a:lstStyle/>
                    <a:p>
                      <a:r>
                        <a:rPr lang="en-GB" b="1" dirty="0" smtClean="0"/>
                        <a:t>Dose 3</a:t>
                      </a:r>
                      <a:endParaRPr lang="en-GB" b="1" dirty="0"/>
                    </a:p>
                  </a:txBody>
                  <a:tcPr/>
                </a:tc>
                <a:tc>
                  <a:txBody>
                    <a:bodyPr/>
                    <a:lstStyle/>
                    <a:p>
                      <a:pPr algn="ctr"/>
                      <a:r>
                        <a:rPr lang="en-GB" b="1" dirty="0" smtClean="0"/>
                        <a:t>372/427</a:t>
                      </a:r>
                    </a:p>
                    <a:p>
                      <a:pPr algn="ctr"/>
                      <a:r>
                        <a:rPr lang="en-GB" b="1" dirty="0" smtClean="0"/>
                        <a:t>(87%)</a:t>
                      </a:r>
                      <a:endParaRPr lang="en-GB" b="1" dirty="0"/>
                    </a:p>
                  </a:txBody>
                  <a:tcPr/>
                </a:tc>
                <a:tc>
                  <a:txBody>
                    <a:bodyPr/>
                    <a:lstStyle/>
                    <a:p>
                      <a:pPr algn="ctr"/>
                      <a:r>
                        <a:rPr lang="en-GB" b="1" dirty="0" smtClean="0"/>
                        <a:t>60/427</a:t>
                      </a:r>
                    </a:p>
                    <a:p>
                      <a:pPr algn="ctr"/>
                      <a:r>
                        <a:rPr lang="en-GB" b="1" dirty="0" smtClean="0"/>
                        <a:t>(14%)</a:t>
                      </a:r>
                      <a:endParaRPr lang="en-GB" b="1" dirty="0"/>
                    </a:p>
                  </a:txBody>
                  <a:tcPr/>
                </a:tc>
                <a:tc>
                  <a:txBody>
                    <a:bodyPr/>
                    <a:lstStyle/>
                    <a:p>
                      <a:pPr algn="ctr"/>
                      <a:r>
                        <a:rPr lang="en-GB" b="1" dirty="0" smtClean="0"/>
                        <a:t>60/372</a:t>
                      </a:r>
                    </a:p>
                    <a:p>
                      <a:pPr algn="ctr"/>
                      <a:r>
                        <a:rPr lang="en-GB" b="1" dirty="0" smtClean="0"/>
                        <a:t>(16%)</a:t>
                      </a:r>
                      <a:endParaRPr lang="en-GB" b="1" dirty="0"/>
                    </a:p>
                  </a:txBody>
                  <a:tcPr/>
                </a:tc>
              </a:tr>
            </a:tbl>
          </a:graphicData>
        </a:graphic>
      </p:graphicFrame>
      <p:pic>
        <p:nvPicPr>
          <p:cNvPr id="5" name="Picture 2" descr="C:\Users\johnmcs\Desktop\LNWHT_logocorrect_size_for_documen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4443958"/>
            <a:ext cx="3121025"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241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37579"/>
          </a:xfrm>
        </p:spPr>
        <p:txBody>
          <a:bodyPr>
            <a:normAutofit fontScale="90000"/>
          </a:bodyPr>
          <a:lstStyle/>
          <a:p>
            <a:r>
              <a:rPr lang="en-GB" dirty="0"/>
              <a:t>HPV4 in MSM: LNWH: 	Results </a:t>
            </a:r>
            <a:r>
              <a:rPr lang="en-GB" dirty="0" smtClean="0"/>
              <a:t>3</a:t>
            </a:r>
            <a:br>
              <a:rPr lang="en-GB" dirty="0" smtClean="0"/>
            </a:br>
            <a:r>
              <a:rPr lang="en-GB" sz="2700" b="1" dirty="0" smtClean="0"/>
              <a:t>Factors associated with 3 dose completion within 1 year</a:t>
            </a:r>
            <a:endParaRPr lang="en-GB" sz="27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200150"/>
            <a:ext cx="7272808"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johnmcs\Desktop\LNWHT_logocorrect_size_for_document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4587974"/>
            <a:ext cx="3121025" cy="37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2986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HS_CF_LN9471">
  <a:themeElements>
    <a:clrScheme name="Current">
      <a:dk1>
        <a:srgbClr val="000000"/>
      </a:dk1>
      <a:lt1>
        <a:srgbClr val="FFFFFF"/>
      </a:lt1>
      <a:dk2>
        <a:srgbClr val="0371B9"/>
      </a:dk2>
      <a:lt2>
        <a:srgbClr val="FFFFFF"/>
      </a:lt2>
      <a:accent1>
        <a:srgbClr val="DBDECD"/>
      </a:accent1>
      <a:accent2>
        <a:srgbClr val="00B28C"/>
      </a:accent2>
      <a:accent3>
        <a:srgbClr val="0371B9"/>
      </a:accent3>
      <a:accent4>
        <a:srgbClr val="2D4B64"/>
      </a:accent4>
      <a:accent5>
        <a:srgbClr val="FF6600"/>
      </a:accent5>
      <a:accent6>
        <a:srgbClr val="808080"/>
      </a:accent6>
      <a:hlink>
        <a:srgbClr val="0371B9"/>
      </a:hlink>
      <a:folHlink>
        <a:srgbClr val="2D4B64"/>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NHS_CF_LN9471 1">
        <a:dk1>
          <a:srgbClr val="000000"/>
        </a:dk1>
        <a:lt1>
          <a:srgbClr val="FFFFFF"/>
        </a:lt1>
        <a:dk2>
          <a:srgbClr val="0371B9"/>
        </a:dk2>
        <a:lt2>
          <a:srgbClr val="FFFFFF"/>
        </a:lt2>
        <a:accent1>
          <a:srgbClr val="DBDECD"/>
        </a:accent1>
        <a:accent2>
          <a:srgbClr val="00B28C"/>
        </a:accent2>
        <a:accent3>
          <a:srgbClr val="FFFFFF"/>
        </a:accent3>
        <a:accent4>
          <a:srgbClr val="000000"/>
        </a:accent4>
        <a:accent5>
          <a:srgbClr val="EAECE3"/>
        </a:accent5>
        <a:accent6>
          <a:srgbClr val="00A17E"/>
        </a:accent6>
        <a:hlink>
          <a:srgbClr val="0371B9"/>
        </a:hlink>
        <a:folHlink>
          <a:srgbClr val="2D4B6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slide">
  <a:themeElements>
    <a:clrScheme name="SpeeDx">
      <a:dk1>
        <a:srgbClr val="003D46"/>
      </a:dk1>
      <a:lt1>
        <a:sysClr val="window" lastClr="FFFFFF"/>
      </a:lt1>
      <a:dk2>
        <a:srgbClr val="1F497D"/>
      </a:dk2>
      <a:lt2>
        <a:srgbClr val="EEECE1"/>
      </a:lt2>
      <a:accent1>
        <a:srgbClr val="EC1C29"/>
      </a:accent1>
      <a:accent2>
        <a:srgbClr val="7F7F7F"/>
      </a:accent2>
      <a:accent3>
        <a:srgbClr val="009187"/>
      </a:accent3>
      <a:accent4>
        <a:srgbClr val="8064A2"/>
      </a:accent4>
      <a:accent5>
        <a:srgbClr val="B1DFDF"/>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ody 1">
  <a:themeElements>
    <a:clrScheme name="SpeeDx">
      <a:dk1>
        <a:srgbClr val="003D46"/>
      </a:dk1>
      <a:lt1>
        <a:sysClr val="window" lastClr="FFFFFF"/>
      </a:lt1>
      <a:dk2>
        <a:srgbClr val="1F497D"/>
      </a:dk2>
      <a:lt2>
        <a:srgbClr val="EEECE1"/>
      </a:lt2>
      <a:accent1>
        <a:srgbClr val="EC1C29"/>
      </a:accent1>
      <a:accent2>
        <a:srgbClr val="7F7F7F"/>
      </a:accent2>
      <a:accent3>
        <a:srgbClr val="009187"/>
      </a:accent3>
      <a:accent4>
        <a:srgbClr val="B1DFDF"/>
      </a:accent4>
      <a:accent5>
        <a:srgbClr val="080808"/>
      </a:accent5>
      <a:accent6>
        <a:srgbClr val="0000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622</Words>
  <Application>Microsoft Office PowerPoint</Application>
  <PresentationFormat>On-screen Show (16:9)</PresentationFormat>
  <Paragraphs>100</Paragraphs>
  <Slides>12</Slides>
  <Notes>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12</vt:i4>
      </vt:variant>
    </vt:vector>
  </HeadingPairs>
  <TitlesOfParts>
    <vt:vector size="19" baseType="lpstr">
      <vt:lpstr>1_Office Theme</vt:lpstr>
      <vt:lpstr>Custom Design</vt:lpstr>
      <vt:lpstr>6_Custom Design</vt:lpstr>
      <vt:lpstr>NHS_CF_LN9471</vt:lpstr>
      <vt:lpstr>Title slide</vt:lpstr>
      <vt:lpstr>Body 1</vt:lpstr>
      <vt:lpstr>think-cell Slide</vt:lpstr>
      <vt:lpstr>Human papillomavirus vaccination and STI screening in men who have sex with men</vt:lpstr>
      <vt:lpstr>HPV vaccination in MSM: Background</vt:lpstr>
      <vt:lpstr>HPV4 in MSM: LNWH programme</vt:lpstr>
      <vt:lpstr>HPV4 in MSM: LNWH: Aims</vt:lpstr>
      <vt:lpstr>HPV4 in MSM: LNWH: Method 1</vt:lpstr>
      <vt:lpstr>HPV4 in MSM: LNWH: Method 2</vt:lpstr>
      <vt:lpstr>HPV4 in MSM: LNWH:  Results 1</vt:lpstr>
      <vt:lpstr>HPV4 in MSM: LNWH:  Results 2</vt:lpstr>
      <vt:lpstr>HPV4 in MSM: LNWH:  Results 3 Factors associated with 3 dose completion within 1 year</vt:lpstr>
      <vt:lpstr>HPV4 in MSM: LNWH:     Clinic Activity</vt:lpstr>
      <vt:lpstr>HPV4 in MSM: LNWH: Conclusions</vt:lpstr>
      <vt:lpstr>HPV4 in MSM: LNWH: Discussion</vt:lpstr>
    </vt:vector>
  </TitlesOfParts>
  <Company>Kingston Smith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 Bond Gunning</dc:creator>
  <cp:lastModifiedBy>Startech</cp:lastModifiedBy>
  <cp:revision>57</cp:revision>
  <dcterms:created xsi:type="dcterms:W3CDTF">2015-05-13T13:06:46Z</dcterms:created>
  <dcterms:modified xsi:type="dcterms:W3CDTF">2016-07-11T15:45:09Z</dcterms:modified>
</cp:coreProperties>
</file>