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747" r:id="rId3"/>
    <p:sldMasterId id="2147483832" r:id="rId4"/>
    <p:sldMasterId id="2147483835" r:id="rId5"/>
  </p:sldMasterIdLst>
  <p:notesMasterIdLst>
    <p:notesMasterId r:id="rId23"/>
  </p:notesMasterIdLst>
  <p:sldIdLst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44" autoAdjust="0"/>
    <p:restoredTop sz="94660"/>
  </p:normalViewPr>
  <p:slideViewPr>
    <p:cSldViewPr>
      <p:cViewPr varScale="1">
        <p:scale>
          <a:sx n="87" d="100"/>
          <a:sy n="87" d="100"/>
        </p:scale>
        <p:origin x="-54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Any HPV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Sheet1!$B$18:$L$18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Sheet1!$B$19:$L$19</c:f>
              <c:numCache>
                <c:formatCode>0%</c:formatCode>
                <c:ptCount val="11"/>
                <c:pt idx="0">
                  <c:v>0.29090909090909089</c:v>
                </c:pt>
                <c:pt idx="1">
                  <c:v>0.16279069767441862</c:v>
                </c:pt>
                <c:pt idx="2">
                  <c:v>0.33333333333333331</c:v>
                </c:pt>
                <c:pt idx="3">
                  <c:v>0.24242424242424243</c:v>
                </c:pt>
                <c:pt idx="4">
                  <c:v>0.22500000000000001</c:v>
                </c:pt>
                <c:pt idx="5">
                  <c:v>0.21568627450980393</c:v>
                </c:pt>
                <c:pt idx="6">
                  <c:v>0.17721518987341772</c:v>
                </c:pt>
                <c:pt idx="7">
                  <c:v>0.30645161290322581</c:v>
                </c:pt>
                <c:pt idx="8">
                  <c:v>0.28378378378378377</c:v>
                </c:pt>
                <c:pt idx="9">
                  <c:v>0.33734939759036142</c:v>
                </c:pt>
                <c:pt idx="10">
                  <c:v>0.17567567567567569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6/11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Sheet1!$B$18:$L$18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Sheet1!$B$20:$L$20</c:f>
              <c:numCache>
                <c:formatCode>0%</c:formatCode>
                <c:ptCount val="11"/>
                <c:pt idx="0">
                  <c:v>0.10909090909090909</c:v>
                </c:pt>
                <c:pt idx="1">
                  <c:v>6.9767441860465115E-2</c:v>
                </c:pt>
                <c:pt idx="2">
                  <c:v>0.12820512820512819</c:v>
                </c:pt>
                <c:pt idx="3">
                  <c:v>0</c:v>
                </c:pt>
                <c:pt idx="4">
                  <c:v>2.5000000000000001E-2</c:v>
                </c:pt>
                <c:pt idx="5">
                  <c:v>1.9607843137254902E-2</c:v>
                </c:pt>
                <c:pt idx="6">
                  <c:v>2.5316455696202531E-2</c:v>
                </c:pt>
                <c:pt idx="7">
                  <c:v>3.2258064516129031E-2</c:v>
                </c:pt>
                <c:pt idx="8">
                  <c:v>1.3513513513513514E-2</c:v>
                </c:pt>
                <c:pt idx="9">
                  <c:v>4.8192771084337352E-2</c:v>
                </c:pt>
                <c:pt idx="10">
                  <c:v>1.3513513513513514E-2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16/18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Sheet1!$B$18:$L$18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Sheet1!$B$21:$L$21</c:f>
              <c:numCache>
                <c:formatCode>0%</c:formatCode>
                <c:ptCount val="11"/>
                <c:pt idx="0">
                  <c:v>9.0909090909090912E-2</c:v>
                </c:pt>
                <c:pt idx="1">
                  <c:v>9.3023255813953487E-2</c:v>
                </c:pt>
                <c:pt idx="2">
                  <c:v>7.6923076923076927E-2</c:v>
                </c:pt>
                <c:pt idx="3">
                  <c:v>0.18181818181818182</c:v>
                </c:pt>
                <c:pt idx="4">
                  <c:v>7.4999999999999997E-2</c:v>
                </c:pt>
                <c:pt idx="5">
                  <c:v>0.11764705882352941</c:v>
                </c:pt>
                <c:pt idx="6">
                  <c:v>5.0632911392405063E-2</c:v>
                </c:pt>
                <c:pt idx="7">
                  <c:v>1.6129032258064516E-2</c:v>
                </c:pt>
                <c:pt idx="8">
                  <c:v>0</c:v>
                </c:pt>
                <c:pt idx="9">
                  <c:v>1.2048192771084338E-2</c:v>
                </c:pt>
                <c:pt idx="10">
                  <c:v>1.3513513513513514E-2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Non-vaccine-targeted HPV genotypes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Sheet1!$B$18:$L$18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Sheet1!$B$22:$L$22</c:f>
              <c:numCache>
                <c:formatCode>0%</c:formatCode>
                <c:ptCount val="11"/>
                <c:pt idx="0">
                  <c:v>0.16363636363636364</c:v>
                </c:pt>
                <c:pt idx="1">
                  <c:v>6.9767441860465115E-2</c:v>
                </c:pt>
                <c:pt idx="2">
                  <c:v>0.12820512820512819</c:v>
                </c:pt>
                <c:pt idx="3">
                  <c:v>0.15151515151515152</c:v>
                </c:pt>
                <c:pt idx="4">
                  <c:v>0.2</c:v>
                </c:pt>
                <c:pt idx="5">
                  <c:v>0.13725490196078433</c:v>
                </c:pt>
                <c:pt idx="6">
                  <c:v>0.12658227848101267</c:v>
                </c:pt>
                <c:pt idx="7">
                  <c:v>0.27419354838709675</c:v>
                </c:pt>
                <c:pt idx="8">
                  <c:v>0.27027027027027029</c:v>
                </c:pt>
                <c:pt idx="9">
                  <c:v>0.27710843373493976</c:v>
                </c:pt>
                <c:pt idx="10">
                  <c:v>0.17567567567567569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92256"/>
        <c:axId val="113411200"/>
      </c:lineChart>
      <c:catAx>
        <c:axId val="11339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Financial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300" b="1"/>
            </a:pPr>
            <a:endParaRPr lang="en-US"/>
          </a:p>
        </c:txPr>
        <c:crossAx val="113411200"/>
        <c:crosses val="autoZero"/>
        <c:auto val="1"/>
        <c:lblAlgn val="ctr"/>
        <c:lblOffset val="100"/>
        <c:noMultiLvlLbl val="0"/>
      </c:catAx>
      <c:valAx>
        <c:axId val="113411200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HPV prevalence</a:t>
                </a:r>
                <a:r>
                  <a:rPr lang="en-AU" baseline="0"/>
                  <a:t> (%)</a:t>
                </a:r>
                <a:endParaRPr lang="en-AU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1339225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Any HPV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Sheet1!$B$29:$L$29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Sheet1!$B$30:$L$30</c:f>
              <c:numCache>
                <c:formatCode>0%</c:formatCode>
                <c:ptCount val="11"/>
                <c:pt idx="0">
                  <c:v>0.32142857142857145</c:v>
                </c:pt>
                <c:pt idx="1">
                  <c:v>0.2</c:v>
                </c:pt>
                <c:pt idx="2">
                  <c:v>0.24390243902439024</c:v>
                </c:pt>
                <c:pt idx="3">
                  <c:v>0.27027027027027029</c:v>
                </c:pt>
                <c:pt idx="4">
                  <c:v>0.26666666666666666</c:v>
                </c:pt>
                <c:pt idx="5">
                  <c:v>0.3</c:v>
                </c:pt>
                <c:pt idx="6">
                  <c:v>0.26865671641791045</c:v>
                </c:pt>
                <c:pt idx="7">
                  <c:v>0.3258426966292135</c:v>
                </c:pt>
                <c:pt idx="8">
                  <c:v>0.28695652173913044</c:v>
                </c:pt>
                <c:pt idx="9">
                  <c:v>0.30069930069930068</c:v>
                </c:pt>
                <c:pt idx="10">
                  <c:v>0.30555555555555558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6/11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Sheet1!$B$29:$L$29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Sheet1!$B$31:$L$31</c:f>
              <c:numCache>
                <c:formatCode>0%</c:formatCode>
                <c:ptCount val="11"/>
                <c:pt idx="0">
                  <c:v>0.10714285714285714</c:v>
                </c:pt>
                <c:pt idx="1">
                  <c:v>8.5714285714285715E-2</c:v>
                </c:pt>
                <c:pt idx="2">
                  <c:v>4.878048780487805E-2</c:v>
                </c:pt>
                <c:pt idx="3">
                  <c:v>5.4054054054054057E-2</c:v>
                </c:pt>
                <c:pt idx="4">
                  <c:v>2.2222222222222223E-2</c:v>
                </c:pt>
                <c:pt idx="5">
                  <c:v>0.05</c:v>
                </c:pt>
                <c:pt idx="6">
                  <c:v>5.9701492537313432E-2</c:v>
                </c:pt>
                <c:pt idx="7">
                  <c:v>4.49438202247191E-2</c:v>
                </c:pt>
                <c:pt idx="8">
                  <c:v>7.8260869565217397E-2</c:v>
                </c:pt>
                <c:pt idx="9">
                  <c:v>4.195804195804196E-2</c:v>
                </c:pt>
                <c:pt idx="10">
                  <c:v>3.7037037037037035E-2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16/18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Sheet1!$B$29:$L$29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Sheet1!$B$32:$L$32</c:f>
              <c:numCache>
                <c:formatCode>0%</c:formatCode>
                <c:ptCount val="11"/>
                <c:pt idx="0">
                  <c:v>0.17857142857142858</c:v>
                </c:pt>
                <c:pt idx="1">
                  <c:v>0.11428571428571428</c:v>
                </c:pt>
                <c:pt idx="2">
                  <c:v>9.7560975609756101E-2</c:v>
                </c:pt>
                <c:pt idx="3">
                  <c:v>5.4054054054054057E-2</c:v>
                </c:pt>
                <c:pt idx="4">
                  <c:v>6.6666666666666666E-2</c:v>
                </c:pt>
                <c:pt idx="5">
                  <c:v>0.11666666666666667</c:v>
                </c:pt>
                <c:pt idx="6">
                  <c:v>0.1044776119402985</c:v>
                </c:pt>
                <c:pt idx="7">
                  <c:v>5.6179775280898875E-2</c:v>
                </c:pt>
                <c:pt idx="8">
                  <c:v>6.9565217391304349E-2</c:v>
                </c:pt>
                <c:pt idx="9">
                  <c:v>6.2937062937062943E-2</c:v>
                </c:pt>
                <c:pt idx="10">
                  <c:v>3.7037037037037035E-2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Non-vaccine-targeted HPV genotypes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Sheet1!$B$29:$L$29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Sheet1!$B$33:$L$33</c:f>
              <c:numCache>
                <c:formatCode>0%</c:formatCode>
                <c:ptCount val="11"/>
                <c:pt idx="0">
                  <c:v>0.14285714285714285</c:v>
                </c:pt>
                <c:pt idx="1">
                  <c:v>8.5714285714285715E-2</c:v>
                </c:pt>
                <c:pt idx="2">
                  <c:v>0.12195121951219512</c:v>
                </c:pt>
                <c:pt idx="3">
                  <c:v>0.1891891891891892</c:v>
                </c:pt>
                <c:pt idx="4">
                  <c:v>0.22222222222222221</c:v>
                </c:pt>
                <c:pt idx="5">
                  <c:v>0.15</c:v>
                </c:pt>
                <c:pt idx="6">
                  <c:v>0.11940298507462686</c:v>
                </c:pt>
                <c:pt idx="7">
                  <c:v>0.29213483146067415</c:v>
                </c:pt>
                <c:pt idx="8">
                  <c:v>0.2</c:v>
                </c:pt>
                <c:pt idx="9">
                  <c:v>0.23776223776223776</c:v>
                </c:pt>
                <c:pt idx="10">
                  <c:v>0.25925925925925924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59104"/>
        <c:axId val="114961408"/>
      </c:lineChart>
      <c:catAx>
        <c:axId val="11495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Financial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300" b="1"/>
            </a:pPr>
            <a:endParaRPr lang="en-US"/>
          </a:p>
        </c:txPr>
        <c:crossAx val="114961408"/>
        <c:crosses val="autoZero"/>
        <c:auto val="1"/>
        <c:lblAlgn val="ctr"/>
        <c:lblOffset val="100"/>
        <c:noMultiLvlLbl val="0"/>
      </c:catAx>
      <c:valAx>
        <c:axId val="114961408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HPV prevalence</a:t>
                </a:r>
                <a:r>
                  <a:rPr lang="en-AU" baseline="0"/>
                  <a:t> (%)</a:t>
                </a:r>
                <a:endParaRPr lang="en-AU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1495910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629D-CD5A-4C49-9CDA-EEAC74C8623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7B0F-8899-4363-B1FF-1F9166B63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4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4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0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1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7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7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7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8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6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EB88-3CD7-4D86-BA18-A5A5B12739B7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4D7381B-9E71-0E48-AD4B-6C8B2D964AA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799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185833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54318" y="131986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73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492443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9"/>
            <a:ext cx="7519009" cy="276999"/>
          </a:xfrm>
        </p:spPr>
        <p:txBody>
          <a:bodyPr/>
          <a:lstStyle>
            <a:lvl1pPr>
              <a:defRPr sz="18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4355976" y="162200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2" y="194766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92991"/>
            <a:ext cx="72743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" y="191793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8" y="2349109"/>
            <a:ext cx="3857625" cy="185856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57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257303"/>
            <a:ext cx="8229600" cy="32789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29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1" y="185092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0832" y="1164983"/>
            <a:ext cx="8229600" cy="32789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53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750771"/>
            <a:ext cx="8130339" cy="51764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130339" cy="320778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497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6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026" name="Picture 2" descr="http://www.behaviourworksaustralia.org/V2/wp-content/uploads/2015/12/Monash_2-RGB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4176" r="8088" b="14938"/>
          <a:stretch/>
        </p:blipFill>
        <p:spPr bwMode="auto">
          <a:xfrm>
            <a:off x="317499" y="228600"/>
            <a:ext cx="193584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8074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1"/>
            <a:ext cx="8442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pic>
        <p:nvPicPr>
          <p:cNvPr id="17" name="Picture 13" descr="Monash_logo_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2131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395288" y="241300"/>
            <a:ext cx="8389937" cy="417513"/>
            <a:chOff x="249" y="232"/>
            <a:chExt cx="5285" cy="263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 userDrawn="1"/>
          </p:nvSpPr>
          <p:spPr bwMode="auto">
            <a:xfrm rot="2700000">
              <a:off x="390" y="314"/>
              <a:ext cx="18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87500" r="25034" b="2692"/>
          <a:stretch/>
        </p:blipFill>
        <p:spPr bwMode="auto">
          <a:xfrm>
            <a:off x="2133600" y="4740905"/>
            <a:ext cx="1536699" cy="3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927622"/>
            <a:ext cx="4389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92894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07" name="Picture 8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78714" y="279798"/>
            <a:ext cx="1506537" cy="2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raphic-cor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age-1_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0"/>
            <a:ext cx="37417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0810154 SpeeDx 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663"/>
            <a:ext cx="22145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/>
          <p:cNvSpPr/>
          <p:nvPr userDrawn="1"/>
        </p:nvSpPr>
        <p:spPr>
          <a:xfrm>
            <a:off x="-6350" y="3508375"/>
            <a:ext cx="755650" cy="1641475"/>
          </a:xfrm>
          <a:prstGeom prst="triangle">
            <a:avLst>
              <a:gd name="adj" fmla="val 0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AU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371475" y="1176338"/>
            <a:ext cx="8108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1269" name="Picture 10" descr="0810154 SpeeDx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23825"/>
            <a:ext cx="11525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apezoid 8"/>
          <p:cNvSpPr/>
          <p:nvPr userDrawn="1"/>
        </p:nvSpPr>
        <p:spPr>
          <a:xfrm>
            <a:off x="-1588" y="0"/>
            <a:ext cx="2270126" cy="146050"/>
          </a:xfrm>
          <a:prstGeom prst="trapezoid">
            <a:avLst>
              <a:gd name="adj" fmla="val 40615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8" name="Trapezoid 27"/>
          <p:cNvSpPr/>
          <p:nvPr userDrawn="1"/>
        </p:nvSpPr>
        <p:spPr>
          <a:xfrm rot="5400000">
            <a:off x="-723900" y="722312"/>
            <a:ext cx="1590675" cy="146051"/>
          </a:xfrm>
          <a:prstGeom prst="trapezoid">
            <a:avLst>
              <a:gd name="adj" fmla="val 102571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88" y="0"/>
            <a:ext cx="146051" cy="146050"/>
          </a:xfrm>
          <a:prstGeom prst="rect">
            <a:avLst/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Parallelogram 28"/>
          <p:cNvSpPr/>
          <p:nvPr userDrawn="1"/>
        </p:nvSpPr>
        <p:spPr>
          <a:xfrm rot="10800000" flipV="1">
            <a:off x="4538663" y="4878388"/>
            <a:ext cx="1408112" cy="265112"/>
          </a:xfrm>
          <a:prstGeom prst="parallelogram">
            <a:avLst>
              <a:gd name="adj" fmla="val 25690"/>
            </a:avLst>
          </a:prstGeom>
          <a:solidFill>
            <a:srgbClr val="003D4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0" name="Parallelogram 29"/>
          <p:cNvSpPr/>
          <p:nvPr userDrawn="1"/>
        </p:nvSpPr>
        <p:spPr>
          <a:xfrm rot="10800000" flipV="1">
            <a:off x="5905500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1" name="Parallelogram 30"/>
          <p:cNvSpPr/>
          <p:nvPr userDrawn="1"/>
        </p:nvSpPr>
        <p:spPr>
          <a:xfrm rot="10800000" flipV="1">
            <a:off x="7273925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3" name="Parallelogram 32"/>
          <p:cNvSpPr/>
          <p:nvPr userDrawn="1"/>
        </p:nvSpPr>
        <p:spPr>
          <a:xfrm rot="10800000" flipV="1">
            <a:off x="8640763" y="4878388"/>
            <a:ext cx="503237" cy="265112"/>
          </a:xfrm>
          <a:prstGeom prst="parallelogram">
            <a:avLst>
              <a:gd name="adj" fmla="val 25690"/>
            </a:avLst>
          </a:prstGeom>
          <a:solidFill>
            <a:srgbClr val="ED1C2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83663" y="4878388"/>
            <a:ext cx="160337" cy="265112"/>
          </a:xfrm>
          <a:prstGeom prst="rect">
            <a:avLst/>
          </a:prstGeom>
          <a:solidFill>
            <a:srgbClr val="ED1C29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how@mshc.org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76542" y="1452013"/>
            <a:ext cx="6237380" cy="2459037"/>
          </a:xfrm>
        </p:spPr>
        <p:txBody>
          <a:bodyPr/>
          <a:lstStyle/>
          <a:p>
            <a:r>
              <a:rPr lang="en-AU" sz="2600" b="1" dirty="0">
                <a:solidFill>
                  <a:srgbClr val="0070C0"/>
                </a:solidFill>
              </a:rPr>
              <a:t>Rapid fall in </a:t>
            </a:r>
            <a:r>
              <a:rPr lang="en-AU" sz="2600" b="1" dirty="0" err="1">
                <a:solidFill>
                  <a:srgbClr val="0070C0"/>
                </a:solidFill>
              </a:rPr>
              <a:t>quadrivalent</a:t>
            </a:r>
            <a:r>
              <a:rPr lang="en-AU" sz="2600" b="1" dirty="0">
                <a:solidFill>
                  <a:srgbClr val="0070C0"/>
                </a:solidFill>
              </a:rPr>
              <a:t> vaccine targeted human papillomavirus genotypes in heterosexual men following the Australian female HPV vaccination programme: an observational study from 2004 to 2015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221864" y="3799205"/>
            <a:ext cx="4143374" cy="1080494"/>
          </a:xfrm>
        </p:spPr>
        <p:txBody>
          <a:bodyPr/>
          <a:lstStyle/>
          <a:p>
            <a:pPr algn="r"/>
            <a:r>
              <a:rPr lang="en-US" dirty="0" smtClean="0"/>
              <a:t>Dr Eric Chow (</a:t>
            </a:r>
            <a:r>
              <a:rPr lang="en-US" dirty="0" smtClean="0">
                <a:hlinkClick r:id="rId3"/>
              </a:rPr>
              <a:t>echow@mshc.org.au</a:t>
            </a:r>
            <a:r>
              <a:rPr lang="en-US" dirty="0" smtClean="0"/>
              <a:t>)</a:t>
            </a:r>
          </a:p>
          <a:p>
            <a:pPr algn="r"/>
            <a:r>
              <a:rPr lang="en-US" dirty="0" smtClean="0"/>
              <a:t>Melbourne Sexual Health Centre, Alfred </a:t>
            </a:r>
            <a:r>
              <a:rPr lang="en-US" dirty="0"/>
              <a:t>Health </a:t>
            </a:r>
            <a:endParaRPr lang="en-US" dirty="0" smtClean="0"/>
          </a:p>
          <a:p>
            <a:pPr algn="r"/>
            <a:r>
              <a:rPr lang="en-US" dirty="0" smtClean="0"/>
              <a:t>Central Clinical School, Monash University </a:t>
            </a:r>
          </a:p>
          <a:p>
            <a:pPr algn="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87500" r="25034" b="2692"/>
          <a:stretch/>
        </p:blipFill>
        <p:spPr bwMode="auto">
          <a:xfrm>
            <a:off x="2387600" y="266728"/>
            <a:ext cx="2628900" cy="63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Australian-born men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97944" y="1142999"/>
          <a:ext cx="8931756" cy="391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32541" y="1420641"/>
            <a:ext cx="1047" cy="289999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50088" y="1420641"/>
            <a:ext cx="1047" cy="290002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2500129" y="1052512"/>
            <a:ext cx="1464824" cy="4581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vaccination </a:t>
            </a:r>
          </a:p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A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(Apr, 2007)</a:t>
            </a:r>
            <a:endParaRPr lang="en-A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25835" y="1012249"/>
            <a:ext cx="1625965" cy="552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vaccination </a:t>
            </a:r>
          </a:p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(</a:t>
            </a:r>
            <a:r>
              <a:rPr lang="en-A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Feb, </a:t>
            </a:r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3291" r="4539" b="91360"/>
          <a:stretch/>
        </p:blipFill>
        <p:spPr bwMode="auto">
          <a:xfrm>
            <a:off x="3390533" y="1420641"/>
            <a:ext cx="3238867" cy="2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8790" r="4539" b="87148"/>
          <a:stretch/>
        </p:blipFill>
        <p:spPr bwMode="auto">
          <a:xfrm>
            <a:off x="3390532" y="1691640"/>
            <a:ext cx="3238867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12484" r="4539" b="82919"/>
          <a:stretch/>
        </p:blipFill>
        <p:spPr bwMode="auto">
          <a:xfrm>
            <a:off x="3390533" y="1897380"/>
            <a:ext cx="3238867" cy="2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16863" r="4539" b="78323"/>
          <a:stretch/>
        </p:blipFill>
        <p:spPr bwMode="auto">
          <a:xfrm>
            <a:off x="3390533" y="2130240"/>
            <a:ext cx="3238867" cy="24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>
            <a:spLocks noChangeArrowheads="1"/>
          </p:cNvSpPr>
          <p:nvPr/>
        </p:nvSpPr>
        <p:spPr bwMode="auto">
          <a:xfrm rot="1303311">
            <a:off x="3444719" y="3312196"/>
            <a:ext cx="2942559" cy="297209"/>
          </a:xfrm>
          <a:prstGeom prst="rightArrow">
            <a:avLst>
              <a:gd name="adj1" fmla="val 50000"/>
              <a:gd name="adj2" fmla="val 7231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defTabSz="457200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933" y="1411776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(P=0.881)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7983" y="163085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(P=0.003)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758" y="185945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(P&lt;0.001)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583" y="209829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(P=0.007)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73187" y="2112477"/>
            <a:ext cx="7156639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 smtClean="0">
                <a:solidFill>
                  <a:prstClr val="black"/>
                </a:solidFill>
              </a:rPr>
              <a:t>Significant decline in all 4 vaccine-targeted genotypes (6, 11, 16, 18)</a:t>
            </a:r>
            <a:endParaRPr lang="en-AU" altLang="en-US" sz="1800" dirty="0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2833819">
            <a:off x="3046833" y="3516606"/>
            <a:ext cx="934706" cy="297209"/>
          </a:xfrm>
          <a:prstGeom prst="rightArrow">
            <a:avLst>
              <a:gd name="adj1" fmla="val 50000"/>
              <a:gd name="adj2" fmla="val 7231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defTabSz="457200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73187" y="1461682"/>
            <a:ext cx="7156639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>
                <a:solidFill>
                  <a:prstClr val="black"/>
                </a:solidFill>
              </a:rPr>
              <a:t>Median number of male partner: </a:t>
            </a:r>
            <a:r>
              <a:rPr lang="en-AU" altLang="en-US" sz="1800" dirty="0" smtClean="0">
                <a:solidFill>
                  <a:prstClr val="black"/>
                </a:solidFill>
              </a:rPr>
              <a:t>3 </a:t>
            </a:r>
            <a:r>
              <a:rPr lang="en-AU" altLang="en-US" sz="1800" dirty="0">
                <a:solidFill>
                  <a:prstClr val="black"/>
                </a:solidFill>
              </a:rPr>
              <a:t>[04/05] to </a:t>
            </a:r>
            <a:r>
              <a:rPr lang="en-AU" altLang="en-US" sz="1800" dirty="0" smtClean="0">
                <a:solidFill>
                  <a:prstClr val="black"/>
                </a:solidFill>
              </a:rPr>
              <a:t>5 </a:t>
            </a:r>
            <a:r>
              <a:rPr lang="en-AU" altLang="en-US" sz="1800" dirty="0">
                <a:solidFill>
                  <a:prstClr val="black"/>
                </a:solidFill>
              </a:rPr>
              <a:t>[</a:t>
            </a:r>
            <a:r>
              <a:rPr lang="en-AU" altLang="en-US" sz="1800" dirty="0" smtClean="0">
                <a:solidFill>
                  <a:prstClr val="black"/>
                </a:solidFill>
              </a:rPr>
              <a:t>14/15]; </a:t>
            </a:r>
            <a:r>
              <a:rPr lang="en-AU" altLang="en-US" sz="1800" i="1" dirty="0">
                <a:solidFill>
                  <a:prstClr val="black"/>
                </a:solidFill>
              </a:rPr>
              <a:t>p</a:t>
            </a:r>
            <a:r>
              <a:rPr lang="en-AU" altLang="en-US" sz="1800" dirty="0">
                <a:solidFill>
                  <a:prstClr val="black"/>
                </a:solidFill>
              </a:rPr>
              <a:t>=0.001</a:t>
            </a:r>
          </a:p>
          <a:p>
            <a:pPr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>
                <a:solidFill>
                  <a:prstClr val="black"/>
                </a:solidFill>
              </a:rPr>
              <a:t>100% condom in P12M: </a:t>
            </a:r>
            <a:r>
              <a:rPr lang="en-AU" altLang="en-US" sz="1800" dirty="0" smtClean="0">
                <a:solidFill>
                  <a:prstClr val="black"/>
                </a:solidFill>
              </a:rPr>
              <a:t>~</a:t>
            </a:r>
            <a:r>
              <a:rPr lang="en-AU" altLang="en-US" sz="1800" dirty="0">
                <a:solidFill>
                  <a:prstClr val="black"/>
                </a:solidFill>
              </a:rPr>
              <a:t>5</a:t>
            </a:r>
            <a:r>
              <a:rPr lang="en-AU" altLang="en-US" sz="1800" dirty="0" smtClean="0">
                <a:solidFill>
                  <a:prstClr val="black"/>
                </a:solidFill>
              </a:rPr>
              <a:t>%; </a:t>
            </a:r>
            <a:r>
              <a:rPr lang="en-AU" altLang="en-US" sz="1800" i="1" dirty="0" err="1" smtClean="0">
                <a:solidFill>
                  <a:prstClr val="black"/>
                </a:solidFill>
              </a:rPr>
              <a:t>p</a:t>
            </a:r>
            <a:r>
              <a:rPr lang="en-AU" altLang="en-US" sz="1800" i="1" baseline="-25000" dirty="0" err="1" smtClean="0">
                <a:solidFill>
                  <a:prstClr val="black"/>
                </a:solidFill>
              </a:rPr>
              <a:t>trend</a:t>
            </a:r>
            <a:r>
              <a:rPr lang="en-AU" altLang="en-US" sz="1800" dirty="0" smtClean="0">
                <a:solidFill>
                  <a:prstClr val="black"/>
                </a:solidFill>
              </a:rPr>
              <a:t>=0.790</a:t>
            </a:r>
            <a:endParaRPr lang="en-AU" altLang="en-US" sz="1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8818" y="3098799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endParaRPr lang="en-A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6047" y="3935571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en-A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58126" y="3431578"/>
            <a:ext cx="429613" cy="273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ln w="571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69114" y="4187136"/>
            <a:ext cx="429613" cy="273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ln w="571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9029" y="3820046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en-A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9930" y="4143375"/>
            <a:ext cx="1816565" cy="378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ln w="571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14" grpId="0" animBg="1"/>
      <p:bldP spid="16" grpId="0"/>
      <p:bldP spid="17" grpId="0"/>
      <p:bldP spid="18" grpId="0"/>
      <p:bldP spid="20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Overseas-born men</a:t>
            </a: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32541" y="1420641"/>
            <a:ext cx="1047" cy="289999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50088" y="1420641"/>
            <a:ext cx="1047" cy="290002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2500129" y="1052512"/>
            <a:ext cx="1464824" cy="4581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vaccination </a:t>
            </a:r>
          </a:p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A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(Apr, 2007)</a:t>
            </a:r>
            <a:endParaRPr lang="en-A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25835" y="1012249"/>
            <a:ext cx="1625965" cy="552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vaccination </a:t>
            </a:r>
          </a:p>
          <a:p>
            <a:pPr algn="ctr" defTabSz="457200"/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(</a:t>
            </a:r>
            <a:r>
              <a:rPr lang="en-A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Feb, </a:t>
            </a:r>
            <a:r>
              <a:rPr lang="en-A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89143"/>
              </p:ext>
            </p:extLst>
          </p:nvPr>
        </p:nvGraphicFramePr>
        <p:xfrm>
          <a:off x="66675" y="1175384"/>
          <a:ext cx="8988906" cy="390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3291" r="4539" b="91360"/>
          <a:stretch/>
        </p:blipFill>
        <p:spPr bwMode="auto">
          <a:xfrm>
            <a:off x="3390533" y="1420641"/>
            <a:ext cx="3238867" cy="2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8790" r="4539" b="87148"/>
          <a:stretch/>
        </p:blipFill>
        <p:spPr bwMode="auto">
          <a:xfrm>
            <a:off x="3390532" y="1691640"/>
            <a:ext cx="3238867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12484" r="4539" b="82919"/>
          <a:stretch/>
        </p:blipFill>
        <p:spPr bwMode="auto">
          <a:xfrm>
            <a:off x="3390533" y="1897380"/>
            <a:ext cx="3238867" cy="2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7" t="16863" r="4539" b="78323"/>
          <a:stretch/>
        </p:blipFill>
        <p:spPr bwMode="auto">
          <a:xfrm>
            <a:off x="3390533" y="2130240"/>
            <a:ext cx="3238867" cy="24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28933" y="1411776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(P=0.325)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7983" y="163085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(P=0.319)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2758" y="185945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(P=0.014)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1583" y="209829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A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(P=0.004)</a:t>
            </a:r>
            <a:endParaRPr lang="en-A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73186" y="1784738"/>
            <a:ext cx="7156639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 smtClean="0">
                <a:solidFill>
                  <a:prstClr val="black"/>
                </a:solidFill>
              </a:rPr>
              <a:t>Significant decline in genotypes 16/18 but NOT in 6/11</a:t>
            </a:r>
            <a:endParaRPr lang="en-AU" altLang="en-US" sz="18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0637" y="2313866"/>
            <a:ext cx="2571538" cy="923330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WHY???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3187" y="1187564"/>
            <a:ext cx="7156639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>
                <a:solidFill>
                  <a:prstClr val="black"/>
                </a:solidFill>
              </a:rPr>
              <a:t>Median number of male partner: </a:t>
            </a:r>
            <a:r>
              <a:rPr lang="en-AU" altLang="en-US" sz="1800" dirty="0" smtClean="0">
                <a:solidFill>
                  <a:prstClr val="black"/>
                </a:solidFill>
              </a:rPr>
              <a:t>3 </a:t>
            </a:r>
            <a:r>
              <a:rPr lang="en-AU" altLang="en-US" sz="1800" dirty="0">
                <a:solidFill>
                  <a:prstClr val="black"/>
                </a:solidFill>
              </a:rPr>
              <a:t>[04/05] to </a:t>
            </a:r>
            <a:r>
              <a:rPr lang="en-AU" altLang="en-US" sz="1800" dirty="0" smtClean="0">
                <a:solidFill>
                  <a:prstClr val="black"/>
                </a:solidFill>
              </a:rPr>
              <a:t>5 </a:t>
            </a:r>
            <a:r>
              <a:rPr lang="en-AU" altLang="en-US" sz="1800" dirty="0">
                <a:solidFill>
                  <a:prstClr val="black"/>
                </a:solidFill>
              </a:rPr>
              <a:t>[</a:t>
            </a:r>
            <a:r>
              <a:rPr lang="en-AU" altLang="en-US" sz="1800" dirty="0" smtClean="0">
                <a:solidFill>
                  <a:prstClr val="black"/>
                </a:solidFill>
              </a:rPr>
              <a:t>14/15]; </a:t>
            </a:r>
            <a:r>
              <a:rPr lang="en-AU" altLang="en-US" sz="1800" i="1" dirty="0" smtClean="0">
                <a:solidFill>
                  <a:prstClr val="black"/>
                </a:solidFill>
              </a:rPr>
              <a:t>p</a:t>
            </a:r>
            <a:r>
              <a:rPr lang="en-AU" altLang="en-US" sz="1800" dirty="0" smtClean="0">
                <a:solidFill>
                  <a:prstClr val="black"/>
                </a:solidFill>
              </a:rPr>
              <a:t>=0.014</a:t>
            </a:r>
            <a:endParaRPr lang="en-AU" altLang="en-US" sz="1800" dirty="0">
              <a:solidFill>
                <a:prstClr val="black"/>
              </a:solidFill>
            </a:endParaRPr>
          </a:p>
          <a:p>
            <a:pPr defTabSz="457200" eaLnBrk="1" hangingPunct="1">
              <a:spcAft>
                <a:spcPct val="0"/>
              </a:spcAft>
              <a:buFontTx/>
              <a:buNone/>
            </a:pPr>
            <a:r>
              <a:rPr lang="en-AU" altLang="en-US" sz="1800" dirty="0">
                <a:solidFill>
                  <a:prstClr val="black"/>
                </a:solidFill>
              </a:rPr>
              <a:t>100% condom in P12M: </a:t>
            </a:r>
            <a:r>
              <a:rPr lang="en-AU" altLang="en-US" sz="1800" dirty="0" smtClean="0">
                <a:solidFill>
                  <a:prstClr val="black"/>
                </a:solidFill>
              </a:rPr>
              <a:t>~</a:t>
            </a:r>
            <a:r>
              <a:rPr lang="en-AU" altLang="en-US" sz="1800" dirty="0">
                <a:solidFill>
                  <a:prstClr val="black"/>
                </a:solidFill>
              </a:rPr>
              <a:t>5</a:t>
            </a:r>
            <a:r>
              <a:rPr lang="en-AU" altLang="en-US" sz="1800" dirty="0" smtClean="0">
                <a:solidFill>
                  <a:prstClr val="black"/>
                </a:solidFill>
              </a:rPr>
              <a:t>%; </a:t>
            </a:r>
            <a:r>
              <a:rPr lang="en-AU" altLang="en-US" sz="1800" i="1" dirty="0" err="1" smtClean="0">
                <a:solidFill>
                  <a:prstClr val="black"/>
                </a:solidFill>
              </a:rPr>
              <a:t>p</a:t>
            </a:r>
            <a:r>
              <a:rPr lang="en-AU" altLang="en-US" sz="1800" i="1" baseline="-25000" dirty="0" err="1" smtClean="0">
                <a:solidFill>
                  <a:prstClr val="black"/>
                </a:solidFill>
              </a:rPr>
              <a:t>trend</a:t>
            </a:r>
            <a:r>
              <a:rPr lang="en-AU" altLang="en-US" sz="1800" dirty="0" smtClean="0">
                <a:solidFill>
                  <a:prstClr val="black"/>
                </a:solidFill>
              </a:rPr>
              <a:t>=0.889</a:t>
            </a:r>
            <a:endParaRPr lang="en-AU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  <p:bldP spid="22" grpId="0"/>
      <p:bldP spid="23" grpId="0"/>
      <p:bldP spid="24" grpId="0"/>
      <p:bldP spid="25" grpId="0" animBg="1"/>
      <p:bldP spid="2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Political Map of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33"/>
            <a:ext cx="9144000" cy="46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2805113"/>
            <a:ext cx="195263" cy="192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103" y="3057129"/>
            <a:ext cx="124906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Cook Islands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8333" r="58937" b="14334"/>
          <a:stretch/>
        </p:blipFill>
        <p:spPr bwMode="auto">
          <a:xfrm>
            <a:off x="477497" y="0"/>
            <a:ext cx="3571875" cy="298084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087091" y="809626"/>
            <a:ext cx="36743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91418" y="1285026"/>
            <a:ext cx="429613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8624" y="442105"/>
            <a:ext cx="60457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1146" y="2016220"/>
            <a:ext cx="60457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1031" y="2183543"/>
            <a:ext cx="440116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81158" y="2196647"/>
            <a:ext cx="66821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4093736">
            <a:off x="2770348" y="-299977"/>
            <a:ext cx="834626" cy="1999340"/>
          </a:xfrm>
          <a:prstGeom prst="curvedRightArrow">
            <a:avLst>
              <a:gd name="adj1" fmla="val 12185"/>
              <a:gd name="adj2" fmla="val 61307"/>
              <a:gd name="adj3" fmla="val 412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104" y="3384619"/>
            <a:ext cx="161864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Northern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Ireland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26029"/>
            <a:ext cx="92102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Scotland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105" y="4064583"/>
            <a:ext cx="86433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England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403137"/>
            <a:ext cx="698204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Wales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2" y="4741691"/>
            <a:ext cx="123161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Netherlands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51" name="Picture 3" descr="C:\Users\echow\AppData\Local\Microsoft\Windows\Temporary Internet Files\Content.IE5\VZBIVYGY\Replacement-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93" y="1874088"/>
            <a:ext cx="238436" cy="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chow\AppData\Local\Microsoft\Windows\Temporary Internet Files\Content.IE5\4LF2YMW0\chil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76" y="1734392"/>
            <a:ext cx="392576" cy="5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chow\AppData\Local\Microsoft\Windows\Temporary Internet Files\Content.IE5\O05XWM69\comic-boy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0" y="2008258"/>
            <a:ext cx="264379" cy="4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chow\AppData\Local\Microsoft\Windows\Temporary Internet Files\Content.IE5\VZBIVYGY\Replacement-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6" y="1026123"/>
            <a:ext cx="221908" cy="4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chow\AppData\Local\Microsoft\Windows\Temporary Internet Files\Content.IE5\4S5EOLPE\winkboy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" y="2333172"/>
            <a:ext cx="286354" cy="4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chow\AppData\Local\Microsoft\Windows\Temporary Internet Files\Content.IE5\4LF2YMW0\winking-boy-8581-larg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57" y="202198"/>
            <a:ext cx="232107" cy="5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1741089" y="3057129"/>
            <a:ext cx="220058" cy="1996612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174" y="3853413"/>
            <a:ext cx="418717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AU" b="1" dirty="0" smtClean="0">
                <a:solidFill>
                  <a:prstClr val="white"/>
                </a:solidFill>
              </a:rPr>
              <a:t>National bivalent vaccination programme </a:t>
            </a:r>
            <a:endParaRPr lang="en-A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Political Map of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33"/>
            <a:ext cx="9144000" cy="46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2805113"/>
            <a:ext cx="195263" cy="192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8333" r="58937" b="14334"/>
          <a:stretch/>
        </p:blipFill>
        <p:spPr bwMode="auto">
          <a:xfrm>
            <a:off x="477497" y="0"/>
            <a:ext cx="3571875" cy="2980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087091" y="809626"/>
            <a:ext cx="36743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91418" y="1285026"/>
            <a:ext cx="429613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8624" y="442105"/>
            <a:ext cx="60457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1146" y="2016220"/>
            <a:ext cx="60457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1031" y="2183543"/>
            <a:ext cx="440116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81158" y="2196647"/>
            <a:ext cx="668214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4093736">
            <a:off x="2770348" y="-299977"/>
            <a:ext cx="834626" cy="1999340"/>
          </a:xfrm>
          <a:prstGeom prst="curvedRightArrow">
            <a:avLst>
              <a:gd name="adj1" fmla="val 12185"/>
              <a:gd name="adj2" fmla="val 61307"/>
              <a:gd name="adj3" fmla="val 412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black"/>
              </a:solidFill>
            </a:endParaRPr>
          </a:p>
        </p:txBody>
      </p:sp>
      <p:pic>
        <p:nvPicPr>
          <p:cNvPr id="2051" name="Picture 3" descr="C:\Users\echow\AppData\Local\Microsoft\Windows\Temporary Internet Files\Content.IE5\VZBIVYGY\Replacement-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93" y="1874088"/>
            <a:ext cx="238436" cy="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chow\AppData\Local\Microsoft\Windows\Temporary Internet Files\Content.IE5\4LF2YMW0\chil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76" y="1734392"/>
            <a:ext cx="392576" cy="5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chow\AppData\Local\Microsoft\Windows\Temporary Internet Files\Content.IE5\O05XWM69\comic-boy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0" y="2008258"/>
            <a:ext cx="264379" cy="4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chow\AppData\Local\Microsoft\Windows\Temporary Internet Files\Content.IE5\VZBIVYGY\Replacement-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6" y="1026123"/>
            <a:ext cx="221908" cy="4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chow\AppData\Local\Microsoft\Windows\Temporary Internet Files\Content.IE5\4S5EOLPE\winkboy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" y="2333172"/>
            <a:ext cx="286354" cy="4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chow\AppData\Local\Microsoft\Windows\Temporary Internet Files\Content.IE5\4LF2YMW0\winking-boy-8581-large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57" y="202198"/>
            <a:ext cx="232107" cy="5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9491" y="4051107"/>
            <a:ext cx="318317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AU" b="1" dirty="0" smtClean="0">
                <a:solidFill>
                  <a:prstClr val="white"/>
                </a:solidFill>
              </a:rPr>
              <a:t>Arrived Australia within 2 years</a:t>
            </a:r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103" y="3057129"/>
            <a:ext cx="124906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Cook Islands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104" y="3384619"/>
            <a:ext cx="161864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Northern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Ireland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726029"/>
            <a:ext cx="92102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Scotland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05" y="4064583"/>
            <a:ext cx="86433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England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03137"/>
            <a:ext cx="698204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Wales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2" y="4741691"/>
            <a:ext cx="123161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1600" b="1" dirty="0" smtClean="0">
                <a:solidFill>
                  <a:srgbClr val="4472C4">
                    <a:lumMod val="50000"/>
                  </a:srgbClr>
                </a:solidFill>
              </a:rPr>
              <a:t>Netherlands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8742E-6 L 0.37882 -2.38742E-6 C 0.54879 -2.38742E-6 0.75781 0.04103 0.75781 0.07434 L 0.75781 0.1489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74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5305E-6 L 0.30417 -4.05305E-6 C 0.44063 -4.05305E-6 0.60851 0.15392 0.60851 0.27823 L 0.60851 0.55768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27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6459E-6 L 0.34011 -3.6459E-6 C 0.49271 -3.6459E-6 0.68039 0.11105 0.68039 0.20081 L 0.68039 0.4022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20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6181E-6 L 0.32605 3.86181E-6 C 0.47223 3.86181E-6 0.65209 0.05953 0.65209 0.10826 L 0.65209 0.21745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108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688E-6 L 0.30503 1.85688E-6 C 0.44184 1.85688E-6 0.61007 0.07033 0.61007 0.12739 L 0.61007 0.255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127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9519E-6 L 0.2375 1.79519E-6 C 0.3441 1.79519E-6 0.47518 0.06446 0.47518 0.11659 L 0.47518 0.233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r="22223"/>
          <a:stretch/>
        </p:blipFill>
        <p:spPr bwMode="auto">
          <a:xfrm>
            <a:off x="264894" y="1589356"/>
            <a:ext cx="3904788" cy="302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Overseas-born men</a:t>
            </a:r>
            <a:endParaRPr lang="en-AU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53410" y="1796546"/>
            <a:ext cx="2497889" cy="2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 smtClean="0">
                <a:solidFill>
                  <a:prstClr val="black"/>
                </a:solidFill>
              </a:rPr>
              <a:t>P=0.006              P=0.130  </a:t>
            </a:r>
            <a:endParaRPr lang="en-AU" sz="1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425" y="1700432"/>
            <a:ext cx="1705393" cy="291756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r="22144"/>
          <a:stretch/>
        </p:blipFill>
        <p:spPr bwMode="auto">
          <a:xfrm>
            <a:off x="4541152" y="1700431"/>
            <a:ext cx="3922554" cy="286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752764" y="1624361"/>
            <a:ext cx="2497889" cy="2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 smtClean="0">
                <a:solidFill>
                  <a:prstClr val="black"/>
                </a:solidFill>
              </a:rPr>
              <a:t>P=0.234             P=0.306  </a:t>
            </a:r>
            <a:endParaRPr lang="en-AU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7287" y="1176488"/>
            <a:ext cx="89159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A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16/18</a:t>
            </a:r>
            <a:endParaRPr lang="en-A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2427" y="1169234"/>
            <a:ext cx="76922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A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6/11</a:t>
            </a:r>
            <a:endParaRPr lang="en-A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messages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416089" cy="296648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With a high female vaccination coverage (84%), large reduction in genotypes 6/11/16/18 among mainly unvaccinated Australian-born men</a:t>
            </a:r>
          </a:p>
          <a:p>
            <a:pPr lvl="1"/>
            <a:r>
              <a:rPr lang="en-AU" dirty="0" smtClean="0"/>
              <a:t>Evidence of herd protection from the female HPV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Decline in 16/18 but not in 6/11 among overseas-born men predominantly from countries with </a:t>
            </a:r>
            <a:r>
              <a:rPr lang="en-AU" dirty="0" smtClean="0"/>
              <a:t>a bivalent vaccine </a:t>
            </a:r>
            <a:r>
              <a:rPr lang="en-AU" dirty="0"/>
              <a:t>programme </a:t>
            </a:r>
          </a:p>
          <a:p>
            <a:pPr lvl="1"/>
            <a:r>
              <a:rPr lang="en-AU" dirty="0"/>
              <a:t>Evidence of herd protection </a:t>
            </a:r>
            <a:r>
              <a:rPr lang="en-AU" dirty="0" smtClean="0"/>
              <a:t>for </a:t>
            </a:r>
            <a:r>
              <a:rPr lang="en-AU" dirty="0"/>
              <a:t>genotypes 16 and </a:t>
            </a:r>
            <a:r>
              <a:rPr lang="en-AU" dirty="0" smtClean="0"/>
              <a:t>18 from </a:t>
            </a:r>
            <a:r>
              <a:rPr lang="en-AU" dirty="0"/>
              <a:t>their vaccinated female partners in their own countries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0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6" t="11113" r="1624" b="17087"/>
          <a:stretch/>
        </p:blipFill>
        <p:spPr bwMode="auto">
          <a:xfrm>
            <a:off x="277584" y="195942"/>
            <a:ext cx="8689605" cy="45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9787" y="315557"/>
            <a:ext cx="5796713" cy="487718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Chow EP, </a:t>
            </a:r>
            <a:r>
              <a:rPr lang="en-AU" sz="2000" i="1" dirty="0" smtClean="0">
                <a:solidFill>
                  <a:schemeClr val="accent5">
                    <a:lumMod val="75000"/>
                  </a:schemeClr>
                </a:solidFill>
              </a:rPr>
              <a:t>et al</a:t>
            </a:r>
            <a:r>
              <a:rPr lang="en-AU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000" b="1" i="1" dirty="0" smtClean="0">
                <a:solidFill>
                  <a:schemeClr val="accent5">
                    <a:lumMod val="75000"/>
                  </a:schemeClr>
                </a:solidFill>
              </a:rPr>
              <a:t>The Lancet Infectious Diseases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. Online 6 June 2016</a:t>
            </a:r>
          </a:p>
          <a:p>
            <a:pPr marL="0" indent="0">
              <a:buNone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3573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6" t="11062" r="4129" b="12445"/>
          <a:stretch/>
        </p:blipFill>
        <p:spPr bwMode="auto">
          <a:xfrm>
            <a:off x="1155700" y="181428"/>
            <a:ext cx="7988300" cy="49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134" y="326056"/>
            <a:ext cx="5768552" cy="773143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err="1" smtClean="0">
                <a:solidFill>
                  <a:schemeClr val="accent5">
                    <a:lumMod val="75000"/>
                  </a:schemeClr>
                </a:solidFill>
              </a:rPr>
              <a:t>Schiffman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M, </a:t>
            </a:r>
            <a:r>
              <a:rPr lang="en-AU" sz="2000" dirty="0" err="1">
                <a:solidFill>
                  <a:schemeClr val="accent5">
                    <a:lumMod val="75000"/>
                  </a:schemeClr>
                </a:solidFill>
              </a:rPr>
              <a:t>Saraiya</a:t>
            </a: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M. </a:t>
            </a:r>
            <a:r>
              <a:rPr lang="en-AU" sz="2000" b="1" i="1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AU" sz="2000" b="1" i="1" dirty="0">
                <a:solidFill>
                  <a:schemeClr val="accent5">
                    <a:lumMod val="75000"/>
                  </a:schemeClr>
                </a:solidFill>
              </a:rPr>
              <a:t>Lancet Infectious Diseases</a:t>
            </a: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Online </a:t>
            </a: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6 June 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2016</a:t>
            </a: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397039" cy="3207786"/>
          </a:xfrm>
        </p:spPr>
        <p:txBody>
          <a:bodyPr numCol="2" spcCol="180000"/>
          <a:lstStyle/>
          <a:p>
            <a:pPr marL="0" indent="0">
              <a:buNone/>
            </a:pPr>
            <a:r>
              <a:rPr lang="en-AU" sz="2000" dirty="0" smtClean="0">
                <a:solidFill>
                  <a:srgbClr val="7030A0"/>
                </a:solidFill>
              </a:rPr>
              <a:t>Melbourne Sexual Health Centre</a:t>
            </a:r>
          </a:p>
          <a:p>
            <a:pPr lvl="1"/>
            <a:r>
              <a:rPr lang="en-AU" sz="1600" dirty="0" smtClean="0"/>
              <a:t>Christopher Fairley </a:t>
            </a:r>
          </a:p>
          <a:p>
            <a:pPr lvl="1"/>
            <a:r>
              <a:rPr lang="en-AU" sz="1600" dirty="0" smtClean="0"/>
              <a:t>Catriona Bradshaw</a:t>
            </a:r>
          </a:p>
          <a:p>
            <a:pPr lvl="1"/>
            <a:r>
              <a:rPr lang="en-AU" sz="1600" dirty="0" smtClean="0"/>
              <a:t>Marcus Chen </a:t>
            </a:r>
          </a:p>
          <a:p>
            <a:pPr lvl="1"/>
            <a:r>
              <a:rPr lang="en-AU" sz="1600" dirty="0" smtClean="0"/>
              <a:t>Glenda Fehler 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rgbClr val="7030A0"/>
                </a:solidFill>
              </a:rPr>
              <a:t>The Royal Women’s Hospital </a:t>
            </a:r>
          </a:p>
          <a:p>
            <a:pPr lvl="1"/>
            <a:r>
              <a:rPr lang="en-AU" sz="1600" dirty="0"/>
              <a:t>Dorothy </a:t>
            </a:r>
            <a:r>
              <a:rPr lang="en-AU" sz="1600" dirty="0" smtClean="0"/>
              <a:t>Machalek</a:t>
            </a:r>
          </a:p>
          <a:p>
            <a:pPr lvl="1"/>
            <a:r>
              <a:rPr lang="en-AU" sz="1600" dirty="0" smtClean="0"/>
              <a:t>Sepehr Tabrizi </a:t>
            </a:r>
          </a:p>
          <a:p>
            <a:pPr lvl="1"/>
            <a:r>
              <a:rPr lang="en-AU" sz="1600" dirty="0" smtClean="0"/>
              <a:t>Jennifer </a:t>
            </a:r>
            <a:r>
              <a:rPr lang="en-AU" sz="1600" dirty="0" err="1" smtClean="0"/>
              <a:t>Dainelewski</a:t>
            </a:r>
            <a:r>
              <a:rPr lang="en-AU" sz="1600" dirty="0" smtClean="0"/>
              <a:t> </a:t>
            </a:r>
          </a:p>
          <a:p>
            <a:pPr lvl="1"/>
            <a:r>
              <a:rPr lang="en-AU" sz="1600" dirty="0" smtClean="0"/>
              <a:t>Suzanne Garland </a:t>
            </a:r>
            <a:endParaRPr lang="en-AU" sz="1600" dirty="0"/>
          </a:p>
          <a:p>
            <a:pPr marL="0" indent="0">
              <a:buNone/>
            </a:pPr>
            <a:r>
              <a:rPr lang="en-AU" sz="2000" dirty="0" smtClean="0">
                <a:solidFill>
                  <a:srgbClr val="7030A0"/>
                </a:solidFill>
              </a:rPr>
              <a:t>Funding</a:t>
            </a:r>
          </a:p>
          <a:p>
            <a:pPr lvl="1"/>
            <a:r>
              <a:rPr lang="en-AU" sz="1600" dirty="0"/>
              <a:t>National Health and Medical Research Council </a:t>
            </a:r>
            <a:r>
              <a:rPr lang="en-AU" sz="1600" dirty="0" smtClean="0"/>
              <a:t>Program (NHMRC)</a:t>
            </a:r>
          </a:p>
          <a:p>
            <a:pPr lvl="1"/>
            <a:endParaRPr lang="en-AU" sz="1600" dirty="0"/>
          </a:p>
          <a:p>
            <a:pPr marL="0" indent="0">
              <a:buNone/>
            </a:pPr>
            <a:r>
              <a:rPr lang="en-AU" sz="1600" dirty="0" smtClean="0"/>
              <a:t> </a:t>
            </a:r>
            <a:r>
              <a:rPr lang="en-AU" sz="2000" dirty="0" smtClean="0">
                <a:solidFill>
                  <a:srgbClr val="7030A0"/>
                </a:solidFill>
              </a:rPr>
              <a:t>Disclosure </a:t>
            </a:r>
            <a:endParaRPr lang="en-AU" sz="2000" dirty="0">
              <a:solidFill>
                <a:srgbClr val="7030A0"/>
              </a:solidFill>
            </a:endParaRPr>
          </a:p>
          <a:p>
            <a:pPr lvl="1"/>
            <a:r>
              <a:rPr lang="en-AU" sz="1600" dirty="0" smtClean="0"/>
              <a:t>EC </a:t>
            </a:r>
            <a:r>
              <a:rPr lang="en-AU" sz="1600" dirty="0"/>
              <a:t>has received educational </a:t>
            </a:r>
            <a:r>
              <a:rPr lang="en-AU" sz="1600" dirty="0" smtClean="0"/>
              <a:t>grants from </a:t>
            </a:r>
            <a:r>
              <a:rPr lang="en-AU" sz="1600" dirty="0" err="1"/>
              <a:t>Seqirus</a:t>
            </a:r>
            <a:r>
              <a:rPr lang="en-AU" sz="1600" dirty="0"/>
              <a:t> and </a:t>
            </a:r>
            <a:r>
              <a:rPr lang="en-AU" sz="1600" dirty="0" err="1"/>
              <a:t>bioCSL</a:t>
            </a:r>
            <a:r>
              <a:rPr lang="en-AU" sz="1600" dirty="0"/>
              <a:t> to </a:t>
            </a:r>
            <a:r>
              <a:rPr lang="en-AU" sz="1600" dirty="0" smtClean="0"/>
              <a:t>assist with </a:t>
            </a:r>
            <a:r>
              <a:rPr lang="en-AU" sz="1600" dirty="0"/>
              <a:t>education, training, and </a:t>
            </a:r>
            <a:r>
              <a:rPr lang="en-AU" sz="1600" dirty="0" smtClean="0"/>
              <a:t>academic </a:t>
            </a:r>
            <a:r>
              <a:rPr lang="en-AU" sz="1600" dirty="0"/>
              <a:t>purposes in </a:t>
            </a:r>
            <a:r>
              <a:rPr lang="en-AU" sz="1600" dirty="0" smtClean="0"/>
              <a:t>human papillomavirus</a:t>
            </a:r>
            <a:r>
              <a:rPr lang="en-AU" sz="1600" dirty="0"/>
              <a:t>.</a:t>
            </a:r>
            <a:endParaRPr lang="en-AU" sz="1600" dirty="0" smtClean="0"/>
          </a:p>
        </p:txBody>
      </p:sp>
      <p:pic>
        <p:nvPicPr>
          <p:cNvPr id="1026" name="Picture 2" descr="http://www.thewomenshistory.org.au/history/guides/general/gifs/womensLogo-f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18" y="3338158"/>
            <a:ext cx="1066473" cy="1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ultimedia\Design\MSHC Photos\MSHC_SlideShow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10126"/>
            <a:ext cx="1172791" cy="9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HPV vaccination programme in Australia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1543" y="2682506"/>
            <a:ext cx="7581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37959" y="2558681"/>
            <a:ext cx="0" cy="2476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64968" y="2568206"/>
            <a:ext cx="0" cy="2476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70427" y="2787281"/>
            <a:ext cx="1351341" cy="3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dirty="0" smtClean="0">
                <a:solidFill>
                  <a:srgbClr val="FF3399"/>
                </a:solidFill>
              </a:rPr>
              <a:t>April 2007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alt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35973" y="2815856"/>
            <a:ext cx="1351341" cy="3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dirty="0" smtClean="0">
                <a:solidFill>
                  <a:srgbClr val="0070C0"/>
                </a:solidFill>
              </a:rPr>
              <a:t>Feb 2013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alt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14" name="Picture 13" descr="Symbol Male And Female Clip 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5"/>
          <a:stretch/>
        </p:blipFill>
        <p:spPr bwMode="auto">
          <a:xfrm>
            <a:off x="750780" y="1840562"/>
            <a:ext cx="326608" cy="6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ymbol Male And Female Clip 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/>
          <a:stretch/>
        </p:blipFill>
        <p:spPr bwMode="auto">
          <a:xfrm>
            <a:off x="4485354" y="1840561"/>
            <a:ext cx="277046" cy="6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77388" y="1607096"/>
            <a:ext cx="3142646" cy="8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sz="2000" dirty="0" smtClean="0">
                <a:solidFill>
                  <a:srgbClr val="FF3399"/>
                </a:solidFill>
              </a:rPr>
              <a:t>Aged 12-13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sz="2000" dirty="0">
                <a:solidFill>
                  <a:srgbClr val="FF3399"/>
                </a:solidFill>
              </a:rPr>
              <a:t>Catch-up programme </a:t>
            </a:r>
            <a:r>
              <a:rPr lang="en-AU" altLang="en-US" sz="2000" dirty="0" smtClean="0">
                <a:solidFill>
                  <a:srgbClr val="FF3399"/>
                </a:solidFill>
              </a:rPr>
              <a:t>aged 13-26 </a:t>
            </a:r>
            <a:r>
              <a:rPr lang="en-AU" altLang="en-US" sz="2000" dirty="0">
                <a:solidFill>
                  <a:srgbClr val="FF3399"/>
                </a:solidFill>
              </a:rPr>
              <a:t>from 2007 to 2009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altLang="en-US" sz="2000" dirty="0">
              <a:solidFill>
                <a:srgbClr val="FF3399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868768" y="1607096"/>
            <a:ext cx="3142646" cy="8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sz="2000" dirty="0" smtClean="0">
                <a:solidFill>
                  <a:srgbClr val="0070C0"/>
                </a:solidFill>
              </a:rPr>
              <a:t>Aged 12-13</a:t>
            </a:r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AU" altLang="en-US" sz="2000" dirty="0">
                <a:solidFill>
                  <a:srgbClr val="0070C0"/>
                </a:solidFill>
              </a:rPr>
              <a:t>Catch-up programme aged </a:t>
            </a:r>
            <a:r>
              <a:rPr lang="en-AU" altLang="en-US" sz="2000" dirty="0" smtClean="0">
                <a:solidFill>
                  <a:srgbClr val="0070C0"/>
                </a:solidFill>
              </a:rPr>
              <a:t>14-15 until Dec </a:t>
            </a:r>
            <a:r>
              <a:rPr lang="en-AU" altLang="en-US" sz="2000" dirty="0">
                <a:solidFill>
                  <a:srgbClr val="0070C0"/>
                </a:solidFill>
              </a:rPr>
              <a:t>2014</a:t>
            </a:r>
            <a:endParaRPr lang="fr-FR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HPV vaccines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14461"/>
              </p:ext>
            </p:extLst>
          </p:nvPr>
        </p:nvGraphicFramePr>
        <p:xfrm>
          <a:off x="385011" y="1397000"/>
          <a:ext cx="8635164" cy="17938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7164"/>
                <a:gridCol w="1533525"/>
                <a:gridCol w="5324475"/>
              </a:tblGrid>
              <a:tr h="597958">
                <a:tc>
                  <a:txBody>
                    <a:bodyPr/>
                    <a:lstStyle/>
                    <a:p>
                      <a:r>
                        <a:rPr lang="en-AU" sz="2000" b="1" i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Bivalent</a:t>
                      </a:r>
                      <a:endParaRPr lang="en-AU" sz="2000" b="1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Cervarix</a:t>
                      </a:r>
                      <a:r>
                        <a:rPr lang="en-A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A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7958">
                <a:tc>
                  <a:txBody>
                    <a:bodyPr/>
                    <a:lstStyle/>
                    <a:p>
                      <a:r>
                        <a:rPr lang="en-AU" sz="2000" b="1" i="1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Quadrivalent</a:t>
                      </a:r>
                      <a:r>
                        <a:rPr lang="en-AU" sz="2000" b="1" i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2000" b="1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Qardasil</a:t>
                      </a:r>
                      <a:r>
                        <a:rPr lang="en-A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A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7958">
                <a:tc>
                  <a:txBody>
                    <a:bodyPr/>
                    <a:lstStyle/>
                    <a:p>
                      <a:r>
                        <a:rPr lang="en-AU" sz="2000" b="1" i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9-valent</a:t>
                      </a:r>
                      <a:endParaRPr lang="en-AU" sz="2000" b="1" i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Qardasil</a:t>
                      </a:r>
                      <a:r>
                        <a:rPr lang="en-A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7922" y="1469248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7922" y="2050094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8947" y="1469248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8947" y="2050094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9972" y="2050094"/>
            <a:ext cx="527052" cy="476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0047" y="2050094"/>
            <a:ext cx="527052" cy="476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922" y="2649990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8947" y="2649990"/>
            <a:ext cx="527052" cy="4760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9972" y="2649990"/>
            <a:ext cx="527052" cy="476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0047" y="2649990"/>
            <a:ext cx="527052" cy="476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072" y="2649990"/>
            <a:ext cx="527052" cy="4760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2097" y="2649990"/>
            <a:ext cx="527052" cy="4760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33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3122" y="2649990"/>
            <a:ext cx="527052" cy="4760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45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3197" y="2649990"/>
            <a:ext cx="527052" cy="4760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52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3748" y="2649990"/>
            <a:ext cx="527052" cy="4760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58</a:t>
            </a:r>
            <a:endParaRPr lang="en-A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1945319"/>
            <a:ext cx="8724900" cy="70467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85011" y="3215686"/>
            <a:ext cx="8130339" cy="1461536"/>
          </a:xfrm>
        </p:spPr>
        <p:txBody>
          <a:bodyPr/>
          <a:lstStyle/>
          <a:p>
            <a:r>
              <a:rPr lang="en-AU" dirty="0" smtClean="0"/>
              <a:t>Numerous studies have shown a large reduction on genital warts and vaccine-related HPVs in females</a:t>
            </a:r>
            <a:r>
              <a:rPr lang="en-AU" baseline="30000" dirty="0" smtClean="0"/>
              <a:t>1-4</a:t>
            </a:r>
            <a:r>
              <a:rPr lang="en-AU" dirty="0" smtClean="0"/>
              <a:t> </a:t>
            </a:r>
          </a:p>
          <a:p>
            <a:r>
              <a:rPr lang="en-US" dirty="0" smtClean="0"/>
              <a:t>No studies examined HPV in men before and after the female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464682" y="4276943"/>
            <a:ext cx="459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AU" sz="12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Chow EP et al. Lancet </a:t>
            </a:r>
            <a:r>
              <a:rPr lang="en-A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Dis. 2015; 15: 1314-1323</a:t>
            </a:r>
          </a:p>
          <a:p>
            <a:pPr algn="r" defTabSz="457200"/>
            <a:r>
              <a:rPr lang="en-AU" sz="12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Chow EP et al. 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Trans Inf. 2015; 91: 214-219</a:t>
            </a:r>
          </a:p>
          <a:p>
            <a:pPr algn="r" defTabSz="457200"/>
            <a:r>
              <a:rPr lang="en-AU" sz="12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H et al. BMJ. 2013: 346: f2032.</a:t>
            </a:r>
          </a:p>
          <a:p>
            <a:pPr algn="r" defTabSz="457200"/>
            <a:r>
              <a:rPr lang="en-AU" sz="12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Tabrizi SN et al. Lancet </a:t>
            </a:r>
            <a:r>
              <a:rPr lang="en-AU" sz="12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Dis. 2014; 14: 958-66</a:t>
            </a:r>
            <a:endParaRPr lang="en-A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454189" cy="320778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To examine the annual trends of HPV genotypes prevalence among sexually active young men over an 11-year period, from 2004 to 2015.</a:t>
            </a:r>
          </a:p>
          <a:p>
            <a:r>
              <a:rPr lang="en-AU" dirty="0" smtClean="0"/>
              <a:t>3 years before and 8 years after the female HPV programme </a:t>
            </a:r>
          </a:p>
        </p:txBody>
      </p:sp>
    </p:spTree>
    <p:extLst>
      <p:ext uri="{BB962C8B-B14F-4D97-AF65-F5344CB8AC3E}">
        <p14:creationId xmlns:p14="http://schemas.microsoft.com/office/powerpoint/2010/main" val="6268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454189" cy="320778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AU" altLang="en-US" dirty="0"/>
              <a:t>Melbourne Sexual Health Centre (MSHC), Victoria, Australia</a:t>
            </a:r>
          </a:p>
          <a:p>
            <a:pPr>
              <a:spcAft>
                <a:spcPct val="0"/>
              </a:spcAft>
            </a:pPr>
            <a:r>
              <a:rPr lang="en-AU" altLang="en-US" smtClean="0"/>
              <a:t>Retrospective observational </a:t>
            </a:r>
            <a:r>
              <a:rPr lang="en-AU" altLang="en-US" dirty="0" smtClean="0"/>
              <a:t>study: 2004 – 2015 </a:t>
            </a:r>
          </a:p>
          <a:p>
            <a:pPr>
              <a:spcAft>
                <a:spcPct val="0"/>
              </a:spcAft>
            </a:pPr>
            <a:r>
              <a:rPr lang="en-AU" altLang="en-US" dirty="0" smtClean="0"/>
              <a:t>Stored chlamydia positive samples </a:t>
            </a:r>
          </a:p>
          <a:p>
            <a:pPr>
              <a:spcAft>
                <a:spcPct val="0"/>
              </a:spcAft>
            </a:pPr>
            <a:r>
              <a:rPr lang="en-AU" altLang="en-US" dirty="0" smtClean="0"/>
              <a:t>Heterosexual men aged </a:t>
            </a:r>
            <a:r>
              <a:rPr lang="en-AU" altLang="en-US" dirty="0"/>
              <a:t>≤25 </a:t>
            </a:r>
            <a:r>
              <a:rPr lang="en-AU" altLang="en-US" dirty="0" smtClean="0"/>
              <a:t>who had a positive results for urethral chlamydia (urine and urethral swab)</a:t>
            </a:r>
            <a:endParaRPr lang="en-AU" altLang="en-US" dirty="0"/>
          </a:p>
          <a:p>
            <a:pPr>
              <a:spcAft>
                <a:spcPct val="0"/>
              </a:spcAft>
            </a:pPr>
            <a:r>
              <a:rPr lang="en-AU" altLang="en-US" dirty="0" smtClean="0"/>
              <a:t>Demographic characteristics (age, country of birth), sexual behavioural data (number of partners, condom use) </a:t>
            </a:r>
            <a:endParaRPr lang="en-AU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6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Analyses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454189" cy="320778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AU" altLang="en-US" dirty="0" smtClean="0"/>
              <a:t>HPV DNA extracted from stored samples </a:t>
            </a:r>
          </a:p>
          <a:p>
            <a:pPr>
              <a:spcAft>
                <a:spcPct val="0"/>
              </a:spcAft>
            </a:pPr>
            <a:r>
              <a:rPr lang="en-AU" altLang="en-US" dirty="0" err="1"/>
              <a:t>PapType</a:t>
            </a:r>
            <a:r>
              <a:rPr lang="en-AU" altLang="en-US" dirty="0"/>
              <a:t> HPV assay was performed to detect </a:t>
            </a:r>
            <a:r>
              <a:rPr lang="en-AU" altLang="en-US" dirty="0">
                <a:solidFill>
                  <a:srgbClr val="FF0000"/>
                </a:solidFill>
              </a:rPr>
              <a:t>14 high-risk </a:t>
            </a:r>
            <a:r>
              <a:rPr lang="en-AU" altLang="en-US" dirty="0"/>
              <a:t>HPV</a:t>
            </a:r>
            <a:r>
              <a:rPr lang="en-AU" altLang="en-US" dirty="0">
                <a:solidFill>
                  <a:srgbClr val="FF0000"/>
                </a:solidFill>
              </a:rPr>
              <a:t> </a:t>
            </a:r>
            <a:r>
              <a:rPr lang="en-AU" altLang="en-US" dirty="0"/>
              <a:t>genotypes (16, 18, 31, 33, 35, 39, 45, 51, 52, 56, 58, 59, 66, and 68) and </a:t>
            </a:r>
            <a:r>
              <a:rPr lang="en-AU" altLang="en-US" dirty="0">
                <a:solidFill>
                  <a:srgbClr val="00B050"/>
                </a:solidFill>
              </a:rPr>
              <a:t>two low-risk </a:t>
            </a:r>
            <a:r>
              <a:rPr lang="en-AU" altLang="en-US" dirty="0"/>
              <a:t>genotypes (6 </a:t>
            </a:r>
            <a:r>
              <a:rPr lang="en-AU" altLang="en-US" dirty="0" smtClean="0"/>
              <a:t>and 11</a:t>
            </a:r>
            <a:r>
              <a:rPr lang="en-AU" altLang="en-US" dirty="0"/>
              <a:t>). </a:t>
            </a:r>
            <a:endParaRPr lang="en-AU" altLang="en-US" dirty="0" smtClean="0"/>
          </a:p>
          <a:p>
            <a:pPr>
              <a:spcAft>
                <a:spcPct val="0"/>
              </a:spcAft>
            </a:pPr>
            <a:r>
              <a:rPr lang="en-AU" altLang="en-US" dirty="0" smtClean="0"/>
              <a:t>Stratified by Australian financial years (July to June)</a:t>
            </a:r>
            <a:endParaRPr lang="en-AU" altLang="en-US" dirty="0"/>
          </a:p>
          <a:p>
            <a:pPr>
              <a:spcAft>
                <a:spcPct val="0"/>
              </a:spcAft>
            </a:pPr>
            <a:r>
              <a:rPr lang="en-AU" altLang="en-US" dirty="0" smtClean="0"/>
              <a:t>Australian-born vs overseas-born</a:t>
            </a:r>
          </a:p>
          <a:p>
            <a:pPr lvl="1">
              <a:spcAft>
                <a:spcPct val="0"/>
              </a:spcAft>
            </a:pPr>
            <a:r>
              <a:rPr lang="en-AU" dirty="0" smtClean="0"/>
              <a:t>Herd protection in Australian-born </a:t>
            </a:r>
            <a:r>
              <a:rPr lang="en-AU" dirty="0"/>
              <a:t>men </a:t>
            </a:r>
            <a:r>
              <a:rPr lang="en-AU" dirty="0" smtClean="0"/>
              <a:t>due to sexual mixing</a:t>
            </a:r>
            <a:r>
              <a:rPr lang="en-AU" baseline="30000" dirty="0" smtClean="0"/>
              <a:t>1</a:t>
            </a:r>
            <a:endParaRPr lang="en-AU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64682" y="4764623"/>
            <a:ext cx="4593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AU" sz="1200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Chow EP et al. Sex Health. 2016. Accepted.</a:t>
            </a:r>
            <a:endParaRPr lang="en-A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HPV prevalence analyses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Any HPV </a:t>
            </a:r>
            <a:r>
              <a:rPr lang="en-AU" dirty="0" smtClean="0"/>
              <a:t>genotypes (6, 11, </a:t>
            </a:r>
            <a:r>
              <a:rPr lang="en-AU" altLang="en-US" dirty="0" smtClean="0"/>
              <a:t>16</a:t>
            </a:r>
            <a:r>
              <a:rPr lang="en-AU" altLang="en-US" dirty="0"/>
              <a:t>, 18, 31, 33, 35, 39, 45, 51, 52, 56, 58, 59, 66, and 68</a:t>
            </a:r>
            <a:r>
              <a:rPr lang="en-AU" altLang="en-US" dirty="0" smtClean="0"/>
              <a:t>)</a:t>
            </a:r>
            <a:endParaRPr lang="en-AU" dirty="0"/>
          </a:p>
          <a:p>
            <a:r>
              <a:rPr lang="en-AU" dirty="0"/>
              <a:t>4 vaccine-targeted HPV genotypes (6, 11, 16, 18</a:t>
            </a:r>
            <a:r>
              <a:rPr lang="en-AU" dirty="0" smtClean="0"/>
              <a:t>)</a:t>
            </a:r>
          </a:p>
          <a:p>
            <a:pPr marL="803275" lvl="1" indent="-346075">
              <a:buFont typeface="Wingdings" panose="05000000000000000000" pitchFamily="2" charset="2"/>
              <a:buChar char="Ø"/>
            </a:pPr>
            <a:r>
              <a:rPr lang="en-AU" dirty="0" smtClean="0"/>
              <a:t>6, 11</a:t>
            </a:r>
          </a:p>
          <a:p>
            <a:pPr marL="803275" lvl="1" indent="-346075">
              <a:buFont typeface="Wingdings" panose="05000000000000000000" pitchFamily="2" charset="2"/>
              <a:buChar char="Ø"/>
            </a:pPr>
            <a:r>
              <a:rPr lang="en-AU" dirty="0" smtClean="0"/>
              <a:t>16, 18</a:t>
            </a:r>
            <a:endParaRPr lang="en-AU" dirty="0"/>
          </a:p>
          <a:p>
            <a:r>
              <a:rPr lang="en-AU" dirty="0"/>
              <a:t>Non-vaccine-targeted high-risk HPV genotypes (31, 33, 35, 39, 45, 51, 52, 56, 58, 59, 66, or 68)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8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454189" cy="320778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AU" altLang="en-US" dirty="0" smtClean="0"/>
              <a:t>1466 men were included </a:t>
            </a:r>
          </a:p>
          <a:p>
            <a:pPr lvl="1">
              <a:spcAft>
                <a:spcPct val="0"/>
              </a:spcAft>
            </a:pPr>
            <a:r>
              <a:rPr lang="en-AU" altLang="en-US" dirty="0" smtClean="0"/>
              <a:t>1428 (97%) urine specimens </a:t>
            </a:r>
          </a:p>
          <a:p>
            <a:pPr lvl="1">
              <a:spcAft>
                <a:spcPct val="0"/>
              </a:spcAft>
            </a:pPr>
            <a:r>
              <a:rPr lang="en-AU" altLang="en-US" dirty="0" smtClean="0"/>
              <a:t>38 (3%) urethral swab specimens</a:t>
            </a:r>
            <a:endParaRPr lang="en-AU" altLang="en-US" dirty="0"/>
          </a:p>
          <a:p>
            <a:pPr>
              <a:spcAft>
                <a:spcPct val="0"/>
              </a:spcAft>
            </a:pPr>
            <a:r>
              <a:rPr lang="en-AU" altLang="en-US" dirty="0" smtClean="0"/>
              <a:t>633 (43%) Australian-born men </a:t>
            </a:r>
          </a:p>
          <a:p>
            <a:pPr>
              <a:spcAft>
                <a:spcPct val="0"/>
              </a:spcAft>
            </a:pPr>
            <a:r>
              <a:rPr lang="en-AU" altLang="en-US" dirty="0" smtClean="0"/>
              <a:t>768 (52%) Overseas-born men </a:t>
            </a:r>
          </a:p>
          <a:p>
            <a:pPr>
              <a:spcAft>
                <a:spcPct val="0"/>
              </a:spcAft>
            </a:pPr>
            <a:r>
              <a:rPr lang="en-AU" altLang="en-US" dirty="0" smtClean="0"/>
              <a:t>65 (4%) had an unknown place of birth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354320" y="1790699"/>
            <a:ext cx="76200" cy="6375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66611" y="1790699"/>
            <a:ext cx="3272589" cy="6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000" dirty="0" smtClean="0">
                <a:solidFill>
                  <a:prstClr val="black"/>
                </a:solidFill>
              </a:rPr>
              <a:t>No significant differences in HPV detection (P=0.109)</a:t>
            </a:r>
            <a:endParaRPr lang="en-A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8064A2"/>
      </a:accent4>
      <a:accent5>
        <a:srgbClr val="B1DFD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dy 1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B1DFDF"/>
      </a:accent4>
      <a:accent5>
        <a:srgbClr val="080808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871</Words>
  <Application>Microsoft Office PowerPoint</Application>
  <PresentationFormat>On-screen Show (16:9)</PresentationFormat>
  <Paragraphs>158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Custom Design</vt:lpstr>
      <vt:lpstr>6_Custom Design</vt:lpstr>
      <vt:lpstr>NHS_CF_LN9471</vt:lpstr>
      <vt:lpstr>Title slide</vt:lpstr>
      <vt:lpstr>Body 1</vt:lpstr>
      <vt:lpstr>think-cell Slide</vt:lpstr>
      <vt:lpstr>PowerPoint Presentation</vt:lpstr>
      <vt:lpstr>Acknowledgment </vt:lpstr>
      <vt:lpstr>HPV vaccination programme in Australia</vt:lpstr>
      <vt:lpstr>HPV vaccines</vt:lpstr>
      <vt:lpstr>Aim</vt:lpstr>
      <vt:lpstr>Methods</vt:lpstr>
      <vt:lpstr>Analyses</vt:lpstr>
      <vt:lpstr>HPV prevalence analyses  </vt:lpstr>
      <vt:lpstr>Results</vt:lpstr>
      <vt:lpstr>Australian-born men</vt:lpstr>
      <vt:lpstr>Overseas-born men</vt:lpstr>
      <vt:lpstr>PowerPoint Presentation</vt:lpstr>
      <vt:lpstr>PowerPoint Presentation</vt:lpstr>
      <vt:lpstr>Overseas-born men</vt:lpstr>
      <vt:lpstr>Take home messages </vt:lpstr>
      <vt:lpstr>PowerPoint Presentation</vt:lpstr>
      <vt:lpstr>PowerPoint Presentation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57</cp:revision>
  <dcterms:created xsi:type="dcterms:W3CDTF">2015-05-13T13:06:46Z</dcterms:created>
  <dcterms:modified xsi:type="dcterms:W3CDTF">2016-07-11T15:46:01Z</dcterms:modified>
</cp:coreProperties>
</file>