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7" r:id="rId3"/>
    <p:sldMasterId id="2147483747" r:id="rId4"/>
    <p:sldMasterId id="2147483832" r:id="rId5"/>
    <p:sldMasterId id="2147483835" r:id="rId6"/>
  </p:sldMasterIdLst>
  <p:notesMasterIdLst>
    <p:notesMasterId r:id="rId29"/>
  </p:notesMasterIdLst>
  <p:sldIdLst>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44" autoAdjust="0"/>
    <p:restoredTop sz="94660"/>
  </p:normalViewPr>
  <p:slideViewPr>
    <p:cSldViewPr>
      <p:cViewPr varScale="1">
        <p:scale>
          <a:sx n="87" d="100"/>
          <a:sy n="87" d="100"/>
        </p:scale>
        <p:origin x="-546" y="-78"/>
      </p:cViewPr>
      <p:guideLst>
        <p:guide orient="horz" pos="1620"/>
        <p:guide pos="2880"/>
      </p:guideLst>
    </p:cSldViewPr>
  </p:slideViewPr>
  <p:notesTextViewPr>
    <p:cViewPr>
      <p:scale>
        <a:sx n="1" d="1"/>
        <a:sy n="1" d="1"/>
      </p:scale>
      <p:origin x="0" y="0"/>
    </p:cViewPr>
  </p:notesTextViewPr>
  <p:sorterViewPr>
    <p:cViewPr>
      <p:scale>
        <a:sx n="100" d="100"/>
        <a:sy n="100" d="100"/>
      </p:scale>
      <p:origin x="0" y="17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8629D-CD5A-4C49-9CDA-EEAC74C8623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67B0F-8899-4363-B1FF-1F9166B639AC}" type="slidenum">
              <a:rPr lang="en-GB" smtClean="0"/>
              <a:t>‹#›</a:t>
            </a:fld>
            <a:endParaRPr lang="en-GB"/>
          </a:p>
        </p:txBody>
      </p:sp>
    </p:spTree>
    <p:extLst>
      <p:ext uri="{BB962C8B-B14F-4D97-AF65-F5344CB8AC3E}">
        <p14:creationId xmlns:p14="http://schemas.microsoft.com/office/powerpoint/2010/main" val="2813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Sexual function problems are those that interfere</a:t>
            </a:r>
            <a:r>
              <a:rPr lang="en-GB" baseline="0" dirty="0" smtClean="0"/>
              <a:t> with this response…</a:t>
            </a:r>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7937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O’Sullivan and colleagues:  in young men, a longer period of sexual experience was associated with better erectile functioning and greater satisfaction with intercourse.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2624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 proportion of adults with sexual function problems report lifelong symptoms (i.e. appearing at or before time of their sexual debut and not subsiding) </a:t>
            </a:r>
          </a:p>
          <a:p>
            <a:r>
              <a:rPr lang="en-US" dirty="0" smtClean="0"/>
              <a:t>A number of factors contributing to sexual difficulties are typically shaped in childhood and adolescence. These include inadequate sex education; difficulty in communicating about sex; anxiety about one’s body or sexuality; and confusion or shame about one’s sexual orientation or desires .  </a:t>
            </a:r>
          </a:p>
          <a:p>
            <a:r>
              <a:rPr lang="en-US" dirty="0" smtClean="0"/>
              <a:t>Sexual difficulties may also reflect the struggle to achieve positive sexuality within the confines of restrictive and gendered social norms, for instance, an acceptance  that women should expect and endure pain </a:t>
            </a:r>
            <a:endParaRPr lang="en-GB" dirty="0" smtClean="0"/>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3807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25 years since Michelle Fine’s essay on the missing discourse of desire in sex education (34), young people continue to perceive a gap in their knowledge relating to psychosocial aspects of sex, and often report feeling ill-equipped to manage sexual intimacy. </a:t>
            </a:r>
          </a:p>
          <a:p>
            <a:r>
              <a:rPr lang="en-US" dirty="0" smtClean="0"/>
              <a:t>So young people say they want to talk about pleasure, non-penetrative alternatives to intercourse and power relations in sexual relationships </a:t>
            </a:r>
          </a:p>
          <a:p>
            <a:r>
              <a:rPr lang="en-US" dirty="0" smtClean="0"/>
              <a:t>Natsal-3 data (Tanton, date): 42% of men and 47% of women wish they had known more about psycho-sexual topics at the time they first felt ready to have sex, including nearly 20% of men and 15% of women who wished they had known how to make sex more satisfying </a:t>
            </a:r>
          </a:p>
          <a:p>
            <a:r>
              <a:rPr lang="en-US" dirty="0" smtClean="0"/>
              <a:t>Allen 2008:  students aged 16-19 ranked ‘how to make sexual activity more enjoyable for both partners’ and ‘emotions in relationships’ among the top five topics they wished to know more about in school sex education (24).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90250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fears about erectile functioning among young men have been shown to contribute to resistance to condom use (20) as well as to inconsistent us</a:t>
            </a:r>
          </a:p>
          <a:p>
            <a:r>
              <a:rPr lang="en-US" dirty="0" smtClean="0"/>
              <a:t>e (21).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3039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 education could do much more  to debunk myths, discuss pleasure, promote gender equitable relationships, and emphasize the key roles of communication and respect within relationships to militate against sexual problems. </a:t>
            </a:r>
          </a:p>
          <a:p>
            <a:r>
              <a:rPr lang="en-US" dirty="0" smtClean="0"/>
              <a:t>Sex education could do much to address concerns, firstly by meeting gaps in knowledge, secondly by reassuring young people that problems are common and legitimate, and thirdly by strengthening links to youth friendly services. </a:t>
            </a:r>
          </a:p>
          <a:p>
            <a:r>
              <a:rPr lang="en-US" dirty="0" smtClean="0"/>
              <a:t>Providers, in turn, need to be aware that young people attending for other sexual health needs (such as contraception and STI testing) may be struggling with concerns related to their sexual function. </a:t>
            </a:r>
          </a:p>
          <a:p>
            <a:r>
              <a:rPr lang="en-US" dirty="0" smtClean="0"/>
              <a:t>Given the prevalence of these concerns, it may be appropriate for providers to initiate discussion by asking about sexual function  within a standard patient history, and future studies might evaluate the usefulness of this approach. </a:t>
            </a:r>
            <a:endParaRPr lang="en-GB" dirty="0" smtClean="0"/>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57233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concerned to  prevent the harms of sex, primarily unplanned pregnancy and STI transmission (1-3) and, increasingly, non-consensual sex. </a:t>
            </a:r>
          </a:p>
          <a:p>
            <a:r>
              <a:rPr lang="en-US" dirty="0" smtClean="0"/>
              <a:t>Meanwhile…..young people concerned with issues affecting their sexual well-being including: anxiety about sexual orientation or gender identity; social pressure to consent to activities they dislike or find painful; struggle against norms that make it difficult to admit to experiences that are less than ideal.</a:t>
            </a:r>
            <a:endParaRPr lang="en-GB" dirty="0" smtClean="0"/>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9739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permits this silence</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2144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Assumption is that sexual</a:t>
            </a:r>
            <a:r>
              <a:rPr lang="en-GB" baseline="0" dirty="0" smtClean="0"/>
              <a:t> dysfunction only affects older people</a:t>
            </a:r>
            <a:endParaRPr lang="en-GB" dirty="0" smtClean="0"/>
          </a:p>
          <a:p>
            <a:r>
              <a:rPr lang="en-GB" dirty="0" smtClean="0"/>
              <a:t>Troubling absence of Sexual function from the policy discourse on young people’s sexual health. </a:t>
            </a:r>
          </a:p>
          <a:p>
            <a:r>
              <a:rPr lang="en-GB" dirty="0" smtClean="0"/>
              <a:t>The omission is troubling, given the link between low sexual function and indicators of risk (including higher partner numbers, paying for sex, non-consensual sex and STI diagnosis).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2126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75681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72% of age group were sexually active.</a:t>
            </a:r>
          </a:p>
          <a:p>
            <a:endParaRPr lang="en-GB" sz="1200" dirty="0" smtClean="0"/>
          </a:p>
          <a:p>
            <a:r>
              <a:rPr lang="en-GB" sz="1200" dirty="0" smtClean="0"/>
              <a:t>Distressing sexual function problems (&gt;3months in last year) were reported by 9.1% of men and 13.4% of women. </a:t>
            </a:r>
          </a:p>
          <a:p>
            <a:r>
              <a:rPr lang="en-GB" sz="1200" dirty="0" smtClean="0"/>
              <a:t>Most common among men was reaching a climax too quickly (4.5%) and among women, difficulty reaching climax at all (6.3%).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21198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About 6% of sexually</a:t>
            </a:r>
            <a:r>
              <a:rPr lang="en-GB" baseline="0" dirty="0" smtClean="0"/>
              <a:t> active men and women said they had avoided sex because of a sexual difficulty. What were the most common reasons for avoiding sex?</a:t>
            </a:r>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773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majority of young people experiencing problems did not seek help, and those that did rarely sought out professionals.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9123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Around 6% of those currently sexually active, and 10% of those not so, reported avoiding sex because of sexual function problems.  </a:t>
            </a:r>
          </a:p>
          <a:p>
            <a:endParaRPr lang="en-GB" dirty="0"/>
          </a:p>
        </p:txBody>
      </p:sp>
      <p:sp>
        <p:nvSpPr>
          <p:cNvPr id="4" name="Slide Number Placeholder 3"/>
          <p:cNvSpPr>
            <a:spLocks noGrp="1"/>
          </p:cNvSpPr>
          <p:nvPr>
            <p:ph type="sldNum" sz="quarter" idx="10"/>
          </p:nvPr>
        </p:nvSpPr>
        <p:spPr/>
        <p:txBody>
          <a:bodyPr/>
          <a:lstStyle/>
          <a:p>
            <a:fld id="{278D430A-BF14-43FB-8A16-ECB68DE597C1}"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18761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24D7381B-9E71-0E48-AD4B-6C8B2D964AA8}" type="slidenum">
              <a:rPr lang="en-US" smtClean="0">
                <a:solidFill>
                  <a:prstClr val="black"/>
                </a:solidFill>
              </a:rPr>
              <a:pPr defTabSz="457200"/>
              <a:t>‹#›</a:t>
            </a:fld>
            <a:endParaRPr lang="en-US">
              <a:solidFill>
                <a:prstClr val="black"/>
              </a:solidFill>
            </a:endParaRPr>
          </a:p>
        </p:txBody>
      </p:sp>
      <p:sp>
        <p:nvSpPr>
          <p:cNvPr id="10" name="Text Placeholder 9"/>
          <p:cNvSpPr>
            <a:spLocks noGrp="1"/>
          </p:cNvSpPr>
          <p:nvPr>
            <p:ph type="body" sz="quarter" idx="15" hasCustomPrompt="1"/>
          </p:nvPr>
        </p:nvSpPr>
        <p:spPr>
          <a:xfrm>
            <a:off x="276543" y="1884363"/>
            <a:ext cx="6088696" cy="487362"/>
          </a:xfrm>
          <a:prstGeom prst="rect">
            <a:avLst/>
          </a:prstGeom>
        </p:spPr>
        <p:txBody>
          <a:bodyPr vert="horz"/>
          <a:lstStyle>
            <a:lvl1pPr marL="0" indent="0" algn="l">
              <a:buNone/>
              <a:defRPr sz="3000">
                <a:solidFill>
                  <a:schemeClr val="tx1"/>
                </a:solidFill>
                <a:latin typeface="Arial Narrow"/>
                <a:cs typeface="Arial Narrow"/>
              </a:defRPr>
            </a:lvl1pPr>
          </a:lstStyle>
          <a:p>
            <a:pPr algn="l"/>
            <a:r>
              <a:rPr lang="en-US" sz="3000" dirty="0" smtClean="0">
                <a:solidFill>
                  <a:schemeClr val="tx1"/>
                </a:solidFill>
                <a:latin typeface="Arial Narrow"/>
                <a:cs typeface="Arial Narrow"/>
              </a:rPr>
              <a:t>TITLE PAGE (30pt Arial Narrow)</a:t>
            </a:r>
            <a:endParaRPr lang="en-US" sz="3000" dirty="0">
              <a:solidFill>
                <a:schemeClr val="tx1"/>
              </a:solidFill>
              <a:latin typeface="Arial Narrow"/>
              <a:cs typeface="Arial Narrow"/>
            </a:endParaRPr>
          </a:p>
        </p:txBody>
      </p:sp>
      <p:sp>
        <p:nvSpPr>
          <p:cNvPr id="12" name="Text Placeholder 11"/>
          <p:cNvSpPr>
            <a:spLocks noGrp="1"/>
          </p:cNvSpPr>
          <p:nvPr>
            <p:ph type="body" sz="quarter" idx="16" hasCustomPrompt="1"/>
          </p:nvPr>
        </p:nvSpPr>
        <p:spPr>
          <a:xfrm>
            <a:off x="276542" y="2646680"/>
            <a:ext cx="6088697" cy="487363"/>
          </a:xfrm>
          <a:prstGeom prst="rect">
            <a:avLst/>
          </a:prstGeom>
        </p:spPr>
        <p:txBody>
          <a:bodyPr vert="horz"/>
          <a:lstStyle>
            <a:lvl1pPr marL="0" indent="0" algn="l">
              <a:buNone/>
              <a:defRPr sz="1800" baseline="0">
                <a:solidFill>
                  <a:srgbClr val="000000"/>
                </a:solidFill>
                <a:latin typeface="Arial Narrow"/>
                <a:cs typeface="Arial Narrow"/>
              </a:defRPr>
            </a:lvl1pPr>
          </a:lstStyle>
          <a:p>
            <a:pPr algn="l"/>
            <a:r>
              <a:rPr lang="en-GB" sz="1800" baseline="30000" dirty="0" smtClean="0">
                <a:solidFill>
                  <a:srgbClr val="000000"/>
                </a:solidFill>
                <a:latin typeface="Arial Narrow"/>
                <a:cs typeface="Arial Narrow"/>
              </a:rPr>
              <a:t>SUB HEADLINE / PRESENTER (18pt Arial Narrow)</a:t>
            </a:r>
            <a:endParaRPr lang="en-GB" sz="1800" baseline="30000" dirty="0">
              <a:solidFill>
                <a:srgbClr val="000000"/>
              </a:solidFill>
              <a:latin typeface="Arial Narrow"/>
              <a:cs typeface="Arial Narrow"/>
            </a:endParaRPr>
          </a:p>
        </p:txBody>
      </p:sp>
    </p:spTree>
    <p:extLst>
      <p:ext uri="{BB962C8B-B14F-4D97-AF65-F5344CB8AC3E}">
        <p14:creationId xmlns:p14="http://schemas.microsoft.com/office/powerpoint/2010/main" val="3967993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803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25519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21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4058229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7438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05271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5339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8527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07803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68937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641914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7068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8717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3952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3198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150"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mj-lt"/>
                <a:ea typeface="+mj-ea"/>
              </a:defRPr>
            </a:lvl1pPr>
          </a:lstStyle>
          <a:p>
            <a:pPr lvl="0"/>
            <a:r>
              <a:rPr lang="en-US" noProof="0" smtClean="0"/>
              <a:t>Click to edit Master subtitle style</a:t>
            </a:r>
          </a:p>
        </p:txBody>
      </p:sp>
      <p:pic>
        <p:nvPicPr>
          <p:cNvPr id="21" name="Picture 20"/>
          <p:cNvPicPr/>
          <p:nvPr userDrawn="1"/>
        </p:nvPicPr>
        <p:blipFill rotWithShape="1">
          <a:blip r:embed="rId7"/>
          <a:srcRect l="5388" t="27969" r="50216" b="41379"/>
          <a:stretch/>
        </p:blipFill>
        <p:spPr bwMode="auto">
          <a:xfrm>
            <a:off x="4355976" y="162200"/>
            <a:ext cx="1691680" cy="525459"/>
          </a:xfrm>
          <a:prstGeom prst="rect">
            <a:avLst/>
          </a:prstGeom>
          <a:ln>
            <a:noFill/>
          </a:ln>
          <a:extLst>
            <a:ext uri="{53640926-AAD7-44D8-BBD7-CCE9431645EC}">
              <a14:shadowObscured xmlns:a14="http://schemas.microsoft.com/office/drawing/2010/main"/>
            </a:ext>
          </a:extLst>
        </p:spPr>
      </p:pic>
      <p:pic>
        <p:nvPicPr>
          <p:cNvPr id="2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6182" y="194766"/>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9269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295" y="191793"/>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432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33388" y="2349109"/>
            <a:ext cx="3857625" cy="1858565"/>
          </a:xfrm>
          <a:prstGeom prst="rect">
            <a:avLst/>
          </a:prstGeom>
        </p:spPr>
        <p:txBody>
          <a:bodyPr/>
          <a:lstStyle>
            <a:lvl1pPr>
              <a:defRPr sz="2800" b="1">
                <a:latin typeface="+mj-lt"/>
                <a:ea typeface="Open Sans" pitchFamily="34" charset="0"/>
                <a:cs typeface="Open Sans"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72357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1" y="1257303"/>
            <a:ext cx="8229600" cy="3278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6329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2" name="Title 1"/>
          <p:cNvSpPr>
            <a:spLocks noGrp="1"/>
          </p:cNvSpPr>
          <p:nvPr>
            <p:ph type="title"/>
          </p:nvPr>
        </p:nvSpPr>
        <p:spPr>
          <a:xfrm>
            <a:off x="230831" y="185092"/>
            <a:ext cx="8229600" cy="857250"/>
          </a:xfrm>
          <a:prstGeom prst="rect">
            <a:avLst/>
          </a:prstGeom>
        </p:spPr>
        <p:txBody>
          <a:bodyPr>
            <a:noAutofit/>
          </a:bodyPr>
          <a:lstStyle>
            <a:lvl1pPr>
              <a:defRPr sz="2800" i="0"/>
            </a:lvl1p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230832" y="1164983"/>
            <a:ext cx="8229600" cy="3278981"/>
          </a:xfrm>
        </p:spPr>
        <p:txBody>
          <a:bodyPr/>
          <a:lstStyle>
            <a:lvl1pPr>
              <a:defRPr sz="2000"/>
            </a:lvl1pPr>
            <a:lvl2pPr>
              <a:defRPr sz="1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90532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9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11" y="750771"/>
            <a:ext cx="8130339" cy="517642"/>
          </a:xfrm>
          <a:prstGeom prst="rect">
            <a:avLst/>
          </a:prstGeom>
        </p:spPr>
        <p:txBody>
          <a:bodyPr/>
          <a:lstStyle>
            <a:lvl1pPr>
              <a:defRPr sz="3200" b="1">
                <a:solidFill>
                  <a:schemeClr val="accent5">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85011" y="1424539"/>
            <a:ext cx="8130339" cy="3207786"/>
          </a:xfrm>
          <a:prstGeom prst="rect">
            <a:avLst/>
          </a:prstGeo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4976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9246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32492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7230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56477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109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0537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4.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5.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24.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7.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s-1-widescreen-FIN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1026" name="Picture 2" descr="http://www.behaviourworksaustralia.org/V2/wp-content/uploads/2015/12/Monash_2-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099" t="14176" r="8088" b="14938"/>
          <a:stretch/>
        </p:blipFill>
        <p:spPr bwMode="auto">
          <a:xfrm>
            <a:off x="317499" y="228600"/>
            <a:ext cx="1935843"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1064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95288" y="838074"/>
            <a:ext cx="8208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dirty="0" smtClean="0"/>
              <a:t>Click to edit Master title style</a:t>
            </a:r>
          </a:p>
        </p:txBody>
      </p:sp>
      <p:sp>
        <p:nvSpPr>
          <p:cNvPr id="16" name="Rectangle 3"/>
          <p:cNvSpPr>
            <a:spLocks noGrp="1" noChangeArrowheads="1"/>
          </p:cNvSpPr>
          <p:nvPr>
            <p:ph type="body" idx="1"/>
          </p:nvPr>
        </p:nvSpPr>
        <p:spPr bwMode="auto">
          <a:xfrm>
            <a:off x="395288" y="1663701"/>
            <a:ext cx="8442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2"/>
            <a:r>
              <a:rPr lang="en-AU" altLang="en-US" smtClean="0"/>
              <a:t>Fourth level</a:t>
            </a:r>
          </a:p>
          <a:p>
            <a:pPr lvl="3"/>
            <a:r>
              <a:rPr lang="en-AU" altLang="en-US" smtClean="0"/>
              <a:t>Fifth level</a:t>
            </a:r>
          </a:p>
        </p:txBody>
      </p:sp>
      <p:pic>
        <p:nvPicPr>
          <p:cNvPr id="17" name="Picture 13" descr="Monash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4842131"/>
            <a:ext cx="1800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395288" y="241300"/>
            <a:ext cx="8389937" cy="417513"/>
            <a:chOff x="249" y="232"/>
            <a:chExt cx="5285" cy="263"/>
          </a:xfrm>
        </p:grpSpPr>
        <p:sp>
          <p:nvSpPr>
            <p:cNvPr id="19"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sp>
          <p:nvSpPr>
            <p:cNvPr id="20" name="Rectangle 28"/>
            <p:cNvSpPr>
              <a:spLocks noChangeArrowheads="1"/>
            </p:cNvSpPr>
            <p:nvPr userDrawn="1"/>
          </p:nvSpPr>
          <p:spPr bwMode="auto">
            <a:xfrm rot="2700000">
              <a:off x="390" y="314"/>
              <a:ext cx="182" cy="1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grpSp>
      <p:pic>
        <p:nvPicPr>
          <p:cNvPr id="10" name="Picture 10"/>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4476" t="87500" r="25034" b="2692"/>
          <a:stretch/>
        </p:blipFill>
        <p:spPr bwMode="auto">
          <a:xfrm>
            <a:off x="2133600" y="4740905"/>
            <a:ext cx="1536699" cy="3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082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0392" y="4155926"/>
            <a:ext cx="731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userDrawn="1"/>
        </p:nvSpPr>
        <p:spPr>
          <a:xfrm>
            <a:off x="60260" y="4536033"/>
            <a:ext cx="4367724" cy="628005"/>
          </a:xfrm>
          <a:prstGeom prst="rect">
            <a:avLst/>
          </a:prstGeom>
        </p:spPr>
        <p:txBody>
          <a:bodyPr/>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1F497D"/>
                </a:solidFill>
              </a:rPr>
              <a:t>BASHH Conference – Oxford 2016</a:t>
            </a:r>
            <a:endParaRPr lang="en-GB" dirty="0">
              <a:solidFill>
                <a:srgbClr val="1F497D"/>
              </a:solidFill>
            </a:endParaRPr>
          </a:p>
        </p:txBody>
      </p:sp>
    </p:spTree>
    <p:extLst>
      <p:ext uri="{BB962C8B-B14F-4D97-AF65-F5344CB8AC3E}">
        <p14:creationId xmlns:p14="http://schemas.microsoft.com/office/powerpoint/2010/main" val="29770094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4126"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2343150" y="1927622"/>
            <a:ext cx="4389438"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Title Placeholder 2"/>
          <p:cNvSpPr>
            <a:spLocks noGrp="1" noChangeArrowheads="1"/>
          </p:cNvSpPr>
          <p:nvPr>
            <p:ph type="title"/>
          </p:nvPr>
        </p:nvSpPr>
        <p:spPr bwMode="auto">
          <a:xfrm>
            <a:off x="122238" y="292894"/>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91094827"/>
      </p:ext>
    </p:extLst>
  </p:cSld>
  <p:clrMap bg1="lt1" tx1="dk1" bg2="lt2" tx2="dk2" accent1="accent1" accent2="accent2" accent3="accent3" accent4="accent4" accent5="accent5" accent6="accent6" hlink="hlink" folHlink="folHlink"/>
  <p:sldLayoutIdLst>
    <p:sldLayoutId id="2147483748" r:id="rId1"/>
    <p:sldLayoutId id="2147483749"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3" descr="graphic-corn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age-1_X.png"/>
          <p:cNvPicPr>
            <a:picLocks/>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2263" y="0"/>
            <a:ext cx="37417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0810154 SpeeDx 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8613" y="220663"/>
            <a:ext cx="22145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284148"/>
      </p:ext>
    </p:extLst>
  </p:cSld>
  <p:clrMap bg1="lt1" tx1="dk1" bg2="lt2" tx2="dk2" accent1="accent1" accent2="accent2" accent3="accent3" accent4="accent4" accent5="accent5" accent6="accent6" hlink="hlink" folHlink="folHlink"/>
  <p:sldLayoutIdLst>
    <p:sldLayoutId id="2147483833" r:id="rId1"/>
    <p:sldLayoutId id="214748383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Isosceles Triangle 23"/>
          <p:cNvSpPr/>
          <p:nvPr userDrawn="1"/>
        </p:nvSpPr>
        <p:spPr>
          <a:xfrm>
            <a:off x="-6350" y="3508375"/>
            <a:ext cx="755650" cy="1641475"/>
          </a:xfrm>
          <a:prstGeom prst="triangle">
            <a:avLst>
              <a:gd name="adj" fmla="val 0"/>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1267" name="Title Placeholder 1"/>
          <p:cNvSpPr>
            <a:spLocks noGrp="1"/>
          </p:cNvSpPr>
          <p:nvPr>
            <p:ph type="title"/>
          </p:nvPr>
        </p:nvSpPr>
        <p:spPr bwMode="auto">
          <a:xfrm>
            <a:off x="250825" y="19526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endParaRPr lang="en-AU" smtClean="0"/>
          </a:p>
        </p:txBody>
      </p:sp>
      <p:sp>
        <p:nvSpPr>
          <p:cNvPr id="11268" name="Text Placeholder 4"/>
          <p:cNvSpPr>
            <a:spLocks noGrp="1"/>
          </p:cNvSpPr>
          <p:nvPr>
            <p:ph type="body" idx="1"/>
          </p:nvPr>
        </p:nvSpPr>
        <p:spPr bwMode="auto">
          <a:xfrm>
            <a:off x="371475" y="1176338"/>
            <a:ext cx="810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1269" name="Picture 10" descr="0810154 SpeeDx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3525" y="123825"/>
            <a:ext cx="11525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rapezoid 8"/>
          <p:cNvSpPr/>
          <p:nvPr userDrawn="1"/>
        </p:nvSpPr>
        <p:spPr>
          <a:xfrm>
            <a:off x="-1588" y="0"/>
            <a:ext cx="2270126" cy="146050"/>
          </a:xfrm>
          <a:prstGeom prst="trapezoid">
            <a:avLst>
              <a:gd name="adj" fmla="val 40615"/>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8" name="Trapezoid 27"/>
          <p:cNvSpPr/>
          <p:nvPr userDrawn="1"/>
        </p:nvSpPr>
        <p:spPr>
          <a:xfrm rot="5400000">
            <a:off x="-723900" y="722312"/>
            <a:ext cx="1590675" cy="146051"/>
          </a:xfrm>
          <a:prstGeom prst="trapezoid">
            <a:avLst>
              <a:gd name="adj" fmla="val 102571"/>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0" name="Rectangle 9"/>
          <p:cNvSpPr/>
          <p:nvPr userDrawn="1"/>
        </p:nvSpPr>
        <p:spPr>
          <a:xfrm>
            <a:off x="-1588" y="0"/>
            <a:ext cx="146051" cy="146050"/>
          </a:xfrm>
          <a:prstGeom prst="rect">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9" name="Parallelogram 28"/>
          <p:cNvSpPr/>
          <p:nvPr userDrawn="1"/>
        </p:nvSpPr>
        <p:spPr>
          <a:xfrm rot="10800000" flipV="1">
            <a:off x="4538663" y="4878388"/>
            <a:ext cx="1408112" cy="265112"/>
          </a:xfrm>
          <a:prstGeom prst="parallelogram">
            <a:avLst>
              <a:gd name="adj" fmla="val 25690"/>
            </a:avLst>
          </a:prstGeom>
          <a:solidFill>
            <a:srgbClr val="003D46"/>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0" name="Parallelogram 29"/>
          <p:cNvSpPr/>
          <p:nvPr userDrawn="1"/>
        </p:nvSpPr>
        <p:spPr>
          <a:xfrm rot="10800000" flipV="1">
            <a:off x="5905500"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1" name="Parallelogram 30"/>
          <p:cNvSpPr/>
          <p:nvPr userDrawn="1"/>
        </p:nvSpPr>
        <p:spPr>
          <a:xfrm rot="10800000" flipV="1">
            <a:off x="7273925"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3" name="Parallelogram 32"/>
          <p:cNvSpPr/>
          <p:nvPr userDrawn="1"/>
        </p:nvSpPr>
        <p:spPr>
          <a:xfrm rot="10800000" flipV="1">
            <a:off x="8640763" y="4878388"/>
            <a:ext cx="503237" cy="265112"/>
          </a:xfrm>
          <a:prstGeom prst="parallelogram">
            <a:avLst>
              <a:gd name="adj" fmla="val 25690"/>
            </a:avLst>
          </a:prstGeom>
          <a:solidFill>
            <a:srgbClr val="ED1C29"/>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16" name="Rectangle 15"/>
          <p:cNvSpPr/>
          <p:nvPr userDrawn="1"/>
        </p:nvSpPr>
        <p:spPr>
          <a:xfrm>
            <a:off x="8983663" y="4878388"/>
            <a:ext cx="160337" cy="265112"/>
          </a:xfrm>
          <a:prstGeom prst="rect">
            <a:avLst/>
          </a:prstGeom>
          <a:solidFill>
            <a:srgbClr val="ED1C29"/>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Tree>
    <p:extLst>
      <p:ext uri="{BB962C8B-B14F-4D97-AF65-F5344CB8AC3E}">
        <p14:creationId xmlns:p14="http://schemas.microsoft.com/office/powerpoint/2010/main" val="1779855295"/>
      </p:ext>
    </p:extLst>
  </p:cSld>
  <p:clrMap bg1="lt1" tx1="dk1" bg2="lt2" tx2="dk2" accent1="accent1" accent2="accent2" accent3="accent3" accent4="accent4" accent5="accent5" accent6="accent6" hlink="hlink" folHlink="folHlink"/>
  <p:sldLayoutIdLst>
    <p:sldLayoutId id="2147483836" r:id="rId1"/>
    <p:sldLayoutId id="2147483837"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i="1" kern="1200">
          <a:solidFill>
            <a:schemeClr val="tx1"/>
          </a:solidFill>
          <a:latin typeface="Calibri" panose="020F0502020204030204" pitchFamily="34" charset="0"/>
          <a:ea typeface="Open Sans" pitchFamily="34" charset="0"/>
          <a:cs typeface="Open Sans" pitchFamily="34" charset="0"/>
        </a:defRPr>
      </a:lvl1pPr>
      <a:lvl2pPr algn="l" defTabSz="457200" rtl="0" fontAlgn="base">
        <a:spcBef>
          <a:spcPct val="0"/>
        </a:spcBef>
        <a:spcAft>
          <a:spcPct val="0"/>
        </a:spcAft>
        <a:defRPr sz="3200" b="1" i="1">
          <a:solidFill>
            <a:schemeClr val="tx1"/>
          </a:solidFill>
          <a:latin typeface="Calibri" pitchFamily="34" charset="0"/>
          <a:ea typeface="Open Sans"/>
          <a:cs typeface="Open Sans"/>
        </a:defRPr>
      </a:lvl2pPr>
      <a:lvl3pPr algn="l" defTabSz="457200" rtl="0" fontAlgn="base">
        <a:spcBef>
          <a:spcPct val="0"/>
        </a:spcBef>
        <a:spcAft>
          <a:spcPct val="0"/>
        </a:spcAft>
        <a:defRPr sz="3200" b="1" i="1">
          <a:solidFill>
            <a:schemeClr val="tx1"/>
          </a:solidFill>
          <a:latin typeface="Calibri" pitchFamily="34" charset="0"/>
          <a:ea typeface="Open Sans"/>
          <a:cs typeface="Open Sans"/>
        </a:defRPr>
      </a:lvl3pPr>
      <a:lvl4pPr algn="l" defTabSz="457200" rtl="0" fontAlgn="base">
        <a:spcBef>
          <a:spcPct val="0"/>
        </a:spcBef>
        <a:spcAft>
          <a:spcPct val="0"/>
        </a:spcAft>
        <a:defRPr sz="3200" b="1" i="1">
          <a:solidFill>
            <a:schemeClr val="tx1"/>
          </a:solidFill>
          <a:latin typeface="Calibri" pitchFamily="34" charset="0"/>
          <a:ea typeface="Open Sans"/>
          <a:cs typeface="Open Sans"/>
        </a:defRPr>
      </a:lvl4pPr>
      <a:lvl5pPr algn="l" defTabSz="457200" rtl="0" fontAlgn="base">
        <a:spcBef>
          <a:spcPct val="0"/>
        </a:spcBef>
        <a:spcAft>
          <a:spcPct val="0"/>
        </a:spcAft>
        <a:defRPr sz="3200" b="1" i="1">
          <a:solidFill>
            <a:schemeClr val="tx1"/>
          </a:solidFill>
          <a:latin typeface="Calibri" pitchFamily="34" charset="0"/>
          <a:ea typeface="Open Sans"/>
          <a:cs typeface="Open Sans"/>
        </a:defRPr>
      </a:lvl5pPr>
      <a:lvl6pPr marL="457200" algn="l" defTabSz="457200" rtl="0" fontAlgn="base">
        <a:spcBef>
          <a:spcPct val="0"/>
        </a:spcBef>
        <a:spcAft>
          <a:spcPct val="0"/>
        </a:spcAft>
        <a:defRPr sz="3200" b="1" i="1">
          <a:solidFill>
            <a:schemeClr val="tx1"/>
          </a:solidFill>
          <a:latin typeface="Calibri" pitchFamily="34" charset="0"/>
          <a:ea typeface="Open Sans"/>
          <a:cs typeface="Open Sans"/>
        </a:defRPr>
      </a:lvl6pPr>
      <a:lvl7pPr marL="914400" algn="l" defTabSz="457200" rtl="0" fontAlgn="base">
        <a:spcBef>
          <a:spcPct val="0"/>
        </a:spcBef>
        <a:spcAft>
          <a:spcPct val="0"/>
        </a:spcAft>
        <a:defRPr sz="3200" b="1" i="1">
          <a:solidFill>
            <a:schemeClr val="tx1"/>
          </a:solidFill>
          <a:latin typeface="Calibri" pitchFamily="34" charset="0"/>
          <a:ea typeface="Open Sans"/>
          <a:cs typeface="Open Sans"/>
        </a:defRPr>
      </a:lvl7pPr>
      <a:lvl8pPr marL="1371600" algn="l" defTabSz="457200" rtl="0" fontAlgn="base">
        <a:spcBef>
          <a:spcPct val="0"/>
        </a:spcBef>
        <a:spcAft>
          <a:spcPct val="0"/>
        </a:spcAft>
        <a:defRPr sz="3200" b="1" i="1">
          <a:solidFill>
            <a:schemeClr val="tx1"/>
          </a:solidFill>
          <a:latin typeface="Calibri" pitchFamily="34" charset="0"/>
          <a:ea typeface="Open Sans"/>
          <a:cs typeface="Open Sans"/>
        </a:defRPr>
      </a:lvl8pPr>
      <a:lvl9pPr marL="1828800" algn="l" defTabSz="457200" rtl="0" fontAlgn="base">
        <a:spcBef>
          <a:spcPct val="0"/>
        </a:spcBef>
        <a:spcAft>
          <a:spcPct val="0"/>
        </a:spcAft>
        <a:defRPr sz="3200" b="1" i="1">
          <a:solidFill>
            <a:schemeClr val="tx1"/>
          </a:solidFill>
          <a:latin typeface="Calibri" pitchFamily="34" charset="0"/>
          <a:ea typeface="Open Sans"/>
          <a:cs typeface="Open Sans"/>
        </a:defRPr>
      </a:lvl9pPr>
    </p:titleStyle>
    <p:bodyStyle>
      <a:lvl1pPr marL="342900" indent="-342900" algn="l" defTabSz="457200" rtl="0" fontAlgn="base">
        <a:spcBef>
          <a:spcPct val="20000"/>
        </a:spcBef>
        <a:spcAft>
          <a:spcPct val="0"/>
        </a:spcAft>
        <a:buBlip>
          <a:blip r:embed="rId5"/>
        </a:buBlip>
        <a:defRPr sz="2800" kern="1200">
          <a:solidFill>
            <a:schemeClr val="tx1"/>
          </a:solidFill>
          <a:latin typeface="Calibri" panose="020F0502020204030204" pitchFamily="34" charset="0"/>
          <a:ea typeface="Open Sans" pitchFamily="34" charset="0"/>
          <a:cs typeface="Open Sans" pitchFamily="34" charset="0"/>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Calibri" panose="020F0502020204030204" pitchFamily="34" charset="0"/>
          <a:ea typeface="Open Sans" pitchFamily="34" charset="0"/>
          <a:cs typeface="Open Sans" pitchFamily="34" charset="0"/>
        </a:defRPr>
      </a:lvl2pPr>
      <a:lvl3pPr marL="1143000" indent="-228600" algn="l" defTabSz="457200" rtl="0" fontAlgn="base">
        <a:spcBef>
          <a:spcPct val="20000"/>
        </a:spcBef>
        <a:spcAft>
          <a:spcPct val="0"/>
        </a:spcAft>
        <a:buFont typeface="Calibri" pitchFamily="34" charset="0"/>
        <a:buChar char="–"/>
        <a:defRPr sz="2200" kern="1200">
          <a:solidFill>
            <a:schemeClr val="tx1"/>
          </a:solidFill>
          <a:latin typeface="Calibri" panose="020F0502020204030204" pitchFamily="34" charset="0"/>
          <a:ea typeface="Open Sans" pitchFamily="34" charset="0"/>
          <a:cs typeface="Open Sans" pitchFamily="34" charset="0"/>
        </a:defRPr>
      </a:lvl3pPr>
      <a:lvl4pPr marL="1600200" indent="-228600" algn="l" defTabSz="457200" rtl="0" fontAlgn="base">
        <a:spcBef>
          <a:spcPct val="20000"/>
        </a:spcBef>
        <a:spcAft>
          <a:spcPct val="0"/>
        </a:spcAft>
        <a:buFont typeface="Courier New" pitchFamily="49" charset="0"/>
        <a:buChar char="o"/>
        <a:defRPr sz="2000" kern="1200">
          <a:solidFill>
            <a:schemeClr val="tx1"/>
          </a:solidFill>
          <a:latin typeface="Calibri" panose="020F0502020204030204" pitchFamily="34" charset="0"/>
          <a:ea typeface="Open Sans" pitchFamily="34" charset="0"/>
          <a:cs typeface="Open Sans" pitchFamily="34" charset="0"/>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Calibri" panose="020F0502020204030204"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9552" y="1995686"/>
            <a:ext cx="8095878" cy="864096"/>
          </a:xfrm>
        </p:spPr>
        <p:txBody>
          <a:bodyPr>
            <a:normAutofit fontScale="25000" lnSpcReduction="20000"/>
          </a:bodyPr>
          <a:lstStyle/>
          <a:p>
            <a:r>
              <a:rPr lang="en-US" sz="7200" b="1" dirty="0">
                <a:solidFill>
                  <a:schemeClr val="tx1">
                    <a:lumMod val="75000"/>
                    <a:lumOff val="25000"/>
                  </a:schemeClr>
                </a:solidFill>
              </a:rPr>
              <a:t>Kirstin R </a:t>
            </a:r>
            <a:r>
              <a:rPr lang="en-US" sz="7200" b="1" dirty="0" smtClean="0">
                <a:solidFill>
                  <a:schemeClr val="tx1">
                    <a:lumMod val="75000"/>
                    <a:lumOff val="25000"/>
                  </a:schemeClr>
                </a:solidFill>
              </a:rPr>
              <a:t>Mitchell </a:t>
            </a:r>
            <a:r>
              <a:rPr lang="en-US" sz="7200" b="1" dirty="0">
                <a:solidFill>
                  <a:schemeClr val="tx1">
                    <a:lumMod val="75000"/>
                    <a:lumOff val="25000"/>
                  </a:schemeClr>
                </a:solidFill>
              </a:rPr>
              <a:t> </a:t>
            </a:r>
            <a:endParaRPr lang="en-GB" sz="7200" b="1" dirty="0">
              <a:solidFill>
                <a:schemeClr val="tx1">
                  <a:lumMod val="75000"/>
                  <a:lumOff val="25000"/>
                </a:schemeClr>
              </a:solidFill>
            </a:endParaRPr>
          </a:p>
          <a:p>
            <a:pPr lvl="0"/>
            <a:r>
              <a:rPr lang="en-US" sz="5600" dirty="0" smtClean="0">
                <a:solidFill>
                  <a:schemeClr val="tx1">
                    <a:lumMod val="75000"/>
                    <a:lumOff val="25000"/>
                  </a:schemeClr>
                </a:solidFill>
              </a:rPr>
              <a:t>MRC/CSO </a:t>
            </a:r>
            <a:r>
              <a:rPr lang="en-US" sz="5600" dirty="0">
                <a:solidFill>
                  <a:schemeClr val="tx1">
                    <a:lumMod val="75000"/>
                    <a:lumOff val="25000"/>
                  </a:schemeClr>
                </a:solidFill>
              </a:rPr>
              <a:t>Social and Public Health Sciences Unit, Institute of Health and Wellbeing, University of </a:t>
            </a:r>
            <a:r>
              <a:rPr lang="en-US" sz="5600" dirty="0" smtClean="0">
                <a:solidFill>
                  <a:schemeClr val="tx1">
                    <a:lumMod val="75000"/>
                    <a:lumOff val="25000"/>
                  </a:schemeClr>
                </a:solidFill>
              </a:rPr>
              <a:t>Glasgow</a:t>
            </a:r>
          </a:p>
          <a:p>
            <a:r>
              <a:rPr lang="en-US" sz="5600" dirty="0">
                <a:solidFill>
                  <a:schemeClr val="tx1">
                    <a:lumMod val="75000"/>
                    <a:lumOff val="25000"/>
                  </a:schemeClr>
                </a:solidFill>
              </a:rPr>
              <a:t>Centre for Sexual Health, London School of Hygiene and Tropical Medicine</a:t>
            </a:r>
            <a:endParaRPr lang="en-GB" sz="5600" dirty="0">
              <a:solidFill>
                <a:schemeClr val="tx1">
                  <a:lumMod val="75000"/>
                  <a:lumOff val="25000"/>
                </a:schemeClr>
              </a:solidFill>
            </a:endParaRPr>
          </a:p>
          <a:p>
            <a:pPr lvl="0"/>
            <a:endParaRPr lang="en-GB" sz="5600" dirty="0">
              <a:solidFill>
                <a:schemeClr val="tx1">
                  <a:lumMod val="75000"/>
                  <a:lumOff val="25000"/>
                </a:schemeClr>
              </a:solidFill>
            </a:endParaRPr>
          </a:p>
          <a:p>
            <a:endParaRPr lang="en-GB" dirty="0"/>
          </a:p>
        </p:txBody>
      </p:sp>
      <p:sp>
        <p:nvSpPr>
          <p:cNvPr id="5" name="Title 4"/>
          <p:cNvSpPr>
            <a:spLocks noGrp="1"/>
          </p:cNvSpPr>
          <p:nvPr>
            <p:ph type="ctrTitle"/>
          </p:nvPr>
        </p:nvSpPr>
        <p:spPr>
          <a:xfrm>
            <a:off x="611560" y="555526"/>
            <a:ext cx="7772400" cy="1102519"/>
          </a:xfrm>
        </p:spPr>
        <p:txBody>
          <a:bodyPr>
            <a:normAutofit fontScale="90000"/>
          </a:bodyPr>
          <a:lstStyle/>
          <a:p>
            <a:r>
              <a:rPr lang="en-GB" b="1" dirty="0"/>
              <a:t>Sexual function problems in British 16-21 year olds: Cause for concern?</a:t>
            </a:r>
            <a:endParaRPr lang="en-GB" dirty="0"/>
          </a:p>
        </p:txBody>
      </p:sp>
      <p:pic>
        <p:nvPicPr>
          <p:cNvPr id="1026" name="Picture 2" descr="T:\projects\stash_trial\3. Administration &amp; Project Management\Institution logos\M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107552"/>
            <a:ext cx="1104581" cy="493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MITCH~1\AppData\Local\Temp\CSOlogo200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083918"/>
            <a:ext cx="1163948" cy="5168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2766" y="2931790"/>
            <a:ext cx="6912768" cy="523220"/>
          </a:xfrm>
          <a:prstGeom prst="rect">
            <a:avLst/>
          </a:prstGeom>
          <a:noFill/>
        </p:spPr>
        <p:txBody>
          <a:bodyPr wrap="square" rtlCol="0">
            <a:spAutoFit/>
          </a:bodyPr>
          <a:lstStyle/>
          <a:p>
            <a:pPr algn="ctr"/>
            <a:r>
              <a:rPr lang="en-GB" sz="1400" b="1" dirty="0" smtClean="0">
                <a:solidFill>
                  <a:prstClr val="black"/>
                </a:solidFill>
              </a:rPr>
              <a:t>Co-authors: </a:t>
            </a:r>
            <a:r>
              <a:rPr lang="en-US" sz="1400" b="1" dirty="0">
                <a:solidFill>
                  <a:prstClr val="black">
                    <a:lumMod val="75000"/>
                    <a:lumOff val="25000"/>
                  </a:prstClr>
                </a:solidFill>
              </a:rPr>
              <a:t>Rebecca </a:t>
            </a:r>
            <a:r>
              <a:rPr lang="en-US" sz="1400" b="1" dirty="0" smtClean="0">
                <a:solidFill>
                  <a:prstClr val="black">
                    <a:lumMod val="75000"/>
                    <a:lumOff val="25000"/>
                  </a:prstClr>
                </a:solidFill>
              </a:rPr>
              <a:t>Geary, </a:t>
            </a:r>
            <a:r>
              <a:rPr lang="en-US" sz="1400" b="1" dirty="0">
                <a:solidFill>
                  <a:prstClr val="black">
                    <a:lumMod val="75000"/>
                    <a:lumOff val="25000"/>
                  </a:prstClr>
                </a:solidFill>
              </a:rPr>
              <a:t>Cynthia </a:t>
            </a:r>
            <a:r>
              <a:rPr lang="en-US" sz="1400" b="1" dirty="0" smtClean="0">
                <a:solidFill>
                  <a:prstClr val="black">
                    <a:lumMod val="75000"/>
                    <a:lumOff val="25000"/>
                  </a:prstClr>
                </a:solidFill>
              </a:rPr>
              <a:t>Graham, </a:t>
            </a:r>
            <a:r>
              <a:rPr lang="en-US" sz="1400" b="1" dirty="0">
                <a:solidFill>
                  <a:prstClr val="black">
                    <a:lumMod val="75000"/>
                    <a:lumOff val="25000"/>
                  </a:prstClr>
                </a:solidFill>
              </a:rPr>
              <a:t>Soazig </a:t>
            </a:r>
            <a:r>
              <a:rPr lang="en-US" sz="1400" b="1" dirty="0" smtClean="0">
                <a:solidFill>
                  <a:prstClr val="black">
                    <a:lumMod val="75000"/>
                    <a:lumOff val="25000"/>
                  </a:prstClr>
                </a:solidFill>
              </a:rPr>
              <a:t>Clifton, </a:t>
            </a:r>
            <a:r>
              <a:rPr lang="en-US" sz="1400" b="1" dirty="0">
                <a:solidFill>
                  <a:prstClr val="black">
                    <a:lumMod val="75000"/>
                    <a:lumOff val="25000"/>
                  </a:prstClr>
                </a:solidFill>
              </a:rPr>
              <a:t>Catherine H </a:t>
            </a:r>
            <a:r>
              <a:rPr lang="en-US" sz="1400" b="1" dirty="0" smtClean="0">
                <a:solidFill>
                  <a:prstClr val="black">
                    <a:lumMod val="75000"/>
                    <a:lumOff val="25000"/>
                  </a:prstClr>
                </a:solidFill>
              </a:rPr>
              <a:t>Mercer, </a:t>
            </a:r>
            <a:r>
              <a:rPr lang="en-US" sz="1400" b="1" dirty="0">
                <a:solidFill>
                  <a:prstClr val="black">
                    <a:lumMod val="75000"/>
                    <a:lumOff val="25000"/>
                  </a:prstClr>
                </a:solidFill>
              </a:rPr>
              <a:t>Ruth </a:t>
            </a:r>
            <a:r>
              <a:rPr lang="en-US" sz="1400" b="1" dirty="0" smtClean="0">
                <a:solidFill>
                  <a:prstClr val="black">
                    <a:lumMod val="75000"/>
                    <a:lumOff val="25000"/>
                  </a:prstClr>
                </a:solidFill>
              </a:rPr>
              <a:t>Lewis, </a:t>
            </a:r>
            <a:r>
              <a:rPr lang="en-US" sz="1400" b="1" dirty="0">
                <a:solidFill>
                  <a:prstClr val="black">
                    <a:lumMod val="75000"/>
                    <a:lumOff val="25000"/>
                  </a:prstClr>
                </a:solidFill>
              </a:rPr>
              <a:t>Wendy </a:t>
            </a:r>
            <a:r>
              <a:rPr lang="en-US" sz="1400" b="1" dirty="0" smtClean="0">
                <a:solidFill>
                  <a:prstClr val="black">
                    <a:lumMod val="75000"/>
                    <a:lumOff val="25000"/>
                  </a:prstClr>
                </a:solidFill>
              </a:rPr>
              <a:t>Macdowall, </a:t>
            </a:r>
            <a:r>
              <a:rPr lang="en-US" sz="1400" b="1" dirty="0">
                <a:solidFill>
                  <a:prstClr val="black">
                    <a:lumMod val="75000"/>
                    <a:lumOff val="25000"/>
                  </a:prstClr>
                </a:solidFill>
              </a:rPr>
              <a:t>Jessica </a:t>
            </a:r>
            <a:r>
              <a:rPr lang="en-US" sz="1400" b="1" dirty="0" smtClean="0">
                <a:solidFill>
                  <a:prstClr val="black">
                    <a:lumMod val="75000"/>
                    <a:lumOff val="25000"/>
                  </a:prstClr>
                </a:solidFill>
              </a:rPr>
              <a:t>Datta, </a:t>
            </a:r>
            <a:r>
              <a:rPr lang="en-US" sz="1400" b="1" dirty="0">
                <a:solidFill>
                  <a:prstClr val="black">
                    <a:lumMod val="75000"/>
                    <a:lumOff val="25000"/>
                  </a:prstClr>
                </a:solidFill>
              </a:rPr>
              <a:t>Anne M </a:t>
            </a:r>
            <a:r>
              <a:rPr lang="en-US" sz="1400" b="1" dirty="0" smtClean="0">
                <a:solidFill>
                  <a:prstClr val="black">
                    <a:lumMod val="75000"/>
                    <a:lumOff val="25000"/>
                  </a:prstClr>
                </a:solidFill>
              </a:rPr>
              <a:t>Johnson, </a:t>
            </a:r>
            <a:r>
              <a:rPr lang="en-US" sz="1400" b="1" dirty="0">
                <a:solidFill>
                  <a:prstClr val="black">
                    <a:lumMod val="75000"/>
                    <a:lumOff val="25000"/>
                  </a:prstClr>
                </a:solidFill>
              </a:rPr>
              <a:t>Kaye </a:t>
            </a:r>
            <a:r>
              <a:rPr lang="en-US" sz="1400" b="1" dirty="0" smtClean="0">
                <a:solidFill>
                  <a:prstClr val="black">
                    <a:lumMod val="75000"/>
                    <a:lumOff val="25000"/>
                  </a:prstClr>
                </a:solidFill>
              </a:rPr>
              <a:t>Wellings</a:t>
            </a:r>
            <a:endParaRPr lang="en-GB" sz="1400" b="1" dirty="0">
              <a:solidFill>
                <a:prstClr val="black"/>
              </a:solidFill>
            </a:endParaRPr>
          </a:p>
        </p:txBody>
      </p:sp>
    </p:spTree>
    <p:extLst>
      <p:ext uri="{BB962C8B-B14F-4D97-AF65-F5344CB8AC3E}">
        <p14:creationId xmlns:p14="http://schemas.microsoft.com/office/powerpoint/2010/main" val="301354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Sexual function problems, sexually active women aged 16-21</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3302904349"/>
              </p:ext>
            </p:extLst>
          </p:nvPr>
        </p:nvGraphicFramePr>
        <p:xfrm>
          <a:off x="395536" y="843558"/>
          <a:ext cx="8424937" cy="3456377"/>
        </p:xfrm>
        <a:graphic>
          <a:graphicData uri="http://schemas.openxmlformats.org/drawingml/2006/table">
            <a:tbl>
              <a:tblPr/>
              <a:tblGrid>
                <a:gridCol w="2650246"/>
                <a:gridCol w="709793"/>
                <a:gridCol w="976248"/>
                <a:gridCol w="858075"/>
                <a:gridCol w="1193777"/>
                <a:gridCol w="1018399"/>
                <a:gridCol w="1018399"/>
              </a:tblGrid>
              <a:tr h="815893">
                <a:tc>
                  <a:txBody>
                    <a:bodyPr/>
                    <a:lstStyle/>
                    <a:p>
                      <a:pPr algn="l">
                        <a:lnSpc>
                          <a:spcPct val="115000"/>
                        </a:lnSpc>
                        <a:spcAft>
                          <a:spcPts val="0"/>
                        </a:spcAft>
                      </a:pPr>
                      <a:r>
                        <a:rPr lang="en-US" sz="1000" dirty="0">
                          <a:solidFill>
                            <a:srgbClr val="000000"/>
                          </a:solidFill>
                          <a:latin typeface="Calibri"/>
                          <a:ea typeface="Times New Roman"/>
                        </a:rPr>
                        <a:t> </a:t>
                      </a:r>
                      <a:endParaRPr lang="en-GB" sz="1000" dirty="0">
                        <a:latin typeface="Times New Roman"/>
                        <a:ea typeface="Times New Roman"/>
                      </a:endParaRPr>
                    </a:p>
                  </a:txBody>
                  <a:tcPr marL="47477" marR="47477" marT="0" marB="0" anchor="b">
                    <a:lnL>
                      <a:noFill/>
                    </a:lnL>
                    <a:lnR>
                      <a:noFill/>
                    </a:lnR>
                    <a:lnT>
                      <a:noFill/>
                    </a:lnT>
                    <a:lnB>
                      <a:noFill/>
                    </a:lnB>
                    <a:solidFill>
                      <a:srgbClr val="92D050"/>
                    </a:solidFill>
                  </a:tcPr>
                </a:tc>
                <a:tc gridSpan="2">
                  <a:txBody>
                    <a:bodyPr/>
                    <a:lstStyle/>
                    <a:p>
                      <a:pPr algn="ctr">
                        <a:lnSpc>
                          <a:spcPct val="115000"/>
                        </a:lnSpc>
                        <a:spcAft>
                          <a:spcPts val="0"/>
                        </a:spcAft>
                      </a:pPr>
                      <a:r>
                        <a:rPr lang="en-US" sz="1200" b="1" dirty="0">
                          <a:solidFill>
                            <a:srgbClr val="000000"/>
                          </a:solidFill>
                          <a:latin typeface="Calibri"/>
                          <a:ea typeface="Times New Roman"/>
                        </a:rPr>
                        <a:t>% reporting each </a:t>
                      </a:r>
                      <a:endParaRPr lang="en-GB" sz="1200" dirty="0">
                        <a:latin typeface="Times New Roman"/>
                        <a:ea typeface="Times New Roman"/>
                      </a:endParaRPr>
                    </a:p>
                    <a:p>
                      <a:pPr algn="ctr">
                        <a:lnSpc>
                          <a:spcPct val="115000"/>
                        </a:lnSpc>
                        <a:spcAft>
                          <a:spcPts val="0"/>
                        </a:spcAft>
                      </a:pPr>
                      <a:r>
                        <a:rPr lang="en-US" sz="1200" b="1" dirty="0">
                          <a:solidFill>
                            <a:srgbClr val="000000"/>
                          </a:solidFill>
                          <a:latin typeface="Calibri"/>
                          <a:ea typeface="Times New Roman"/>
                        </a:rPr>
                        <a:t>sexual function </a:t>
                      </a:r>
                      <a:r>
                        <a:rPr lang="en-US" sz="1200" b="1" dirty="0" smtClean="0">
                          <a:solidFill>
                            <a:srgbClr val="000000"/>
                          </a:solidFill>
                          <a:latin typeface="Calibri"/>
                          <a:ea typeface="Times New Roman"/>
                        </a:rPr>
                        <a:t>problem</a:t>
                      </a:r>
                    </a:p>
                    <a:p>
                      <a:pPr algn="ctr">
                        <a:lnSpc>
                          <a:spcPct val="115000"/>
                        </a:lnSpc>
                        <a:spcAft>
                          <a:spcPts val="0"/>
                        </a:spcAft>
                      </a:pP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b="1" dirty="0">
                          <a:solidFill>
                            <a:srgbClr val="000000"/>
                          </a:solidFill>
                          <a:latin typeface="Calibri"/>
                          <a:ea typeface="Times New Roman"/>
                        </a:rPr>
                        <a:t>% reporting each problem and distress about </a:t>
                      </a:r>
                      <a:r>
                        <a:rPr lang="en-US" sz="1200" b="1" dirty="0" smtClean="0">
                          <a:solidFill>
                            <a:srgbClr val="000000"/>
                          </a:solidFill>
                          <a:latin typeface="Calibri"/>
                          <a:ea typeface="Times New Roman"/>
                        </a:rPr>
                        <a:t>it</a:t>
                      </a:r>
                    </a:p>
                    <a:p>
                      <a:pPr algn="ctr">
                        <a:lnSpc>
                          <a:spcPct val="115000"/>
                        </a:lnSpc>
                        <a:spcAft>
                          <a:spcPts val="0"/>
                        </a:spcAft>
                      </a:pP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b="1" dirty="0">
                          <a:solidFill>
                            <a:srgbClr val="000000"/>
                          </a:solidFill>
                          <a:latin typeface="Calibri"/>
                          <a:ea typeface="Times New Roman"/>
                        </a:rPr>
                        <a:t>Of those reporting each sexual function problem, % fairly or very distressed about it</a:t>
                      </a: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r>
              <a:tr h="216850">
                <a:tc>
                  <a:txBody>
                    <a:bodyPr/>
                    <a:lstStyle/>
                    <a:p>
                      <a:pPr algn="l">
                        <a:lnSpc>
                          <a:spcPct val="115000"/>
                        </a:lnSpc>
                        <a:spcAft>
                          <a:spcPts val="0"/>
                        </a:spcAft>
                      </a:pPr>
                      <a:r>
                        <a:rPr lang="en-US" sz="1200" b="1" dirty="0">
                          <a:solidFill>
                            <a:srgbClr val="000000"/>
                          </a:solidFill>
                          <a:latin typeface="Calibri"/>
                          <a:ea typeface="Times New Roman"/>
                        </a:rPr>
                        <a:t>Denominators*</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gridSpan="2">
                  <a:txBody>
                    <a:bodyPr/>
                    <a:lstStyle/>
                    <a:p>
                      <a:pPr algn="ctr">
                        <a:lnSpc>
                          <a:spcPct val="115000"/>
                        </a:lnSpc>
                        <a:spcAft>
                          <a:spcPts val="0"/>
                        </a:spcAft>
                      </a:pPr>
                      <a:r>
                        <a:rPr lang="en-US" sz="1200">
                          <a:solidFill>
                            <a:srgbClr val="000000"/>
                          </a:solidFill>
                          <a:latin typeface="Calibri"/>
                          <a:ea typeface="Times New Roman"/>
                        </a:rPr>
                        <a:t>1021, 553</a:t>
                      </a:r>
                      <a:endParaRPr lang="en-GB" sz="120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dirty="0">
                          <a:solidFill>
                            <a:srgbClr val="000000"/>
                          </a:solidFill>
                          <a:latin typeface="Calibri"/>
                          <a:ea typeface="Times New Roman"/>
                        </a:rPr>
                        <a:t>1021, 553</a:t>
                      </a:r>
                      <a:endParaRPr lang="en-GB" sz="1200" dirty="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dirty="0">
                          <a:solidFill>
                            <a:srgbClr val="000000"/>
                          </a:solidFill>
                          <a:latin typeface="Calibri"/>
                          <a:ea typeface="Times New Roman"/>
                        </a:rPr>
                        <a:t>449, 242*</a:t>
                      </a:r>
                      <a:endParaRPr lang="en-GB" sz="1200" dirty="0">
                        <a:latin typeface="Times New Roman"/>
                        <a:ea typeface="Times New Roman"/>
                      </a:endParaRPr>
                    </a:p>
                  </a:txBody>
                  <a:tcPr marL="47477" marR="47477" marT="0" marB="0">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r>
              <a:tr h="233112">
                <a:tc>
                  <a:txBody>
                    <a:bodyPr/>
                    <a:lstStyle/>
                    <a:p>
                      <a:pPr algn="l">
                        <a:lnSpc>
                          <a:spcPct val="115000"/>
                        </a:lnSpc>
                        <a:spcAft>
                          <a:spcPts val="0"/>
                        </a:spcAft>
                      </a:pPr>
                      <a:r>
                        <a:rPr lang="en-US" sz="1000" b="1">
                          <a:solidFill>
                            <a:srgbClr val="000000"/>
                          </a:solidFill>
                          <a:latin typeface="Calibri"/>
                          <a:ea typeface="Times New Roman"/>
                        </a:rPr>
                        <a:t> </a:t>
                      </a:r>
                      <a:endParaRPr lang="en-GB" sz="10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Percent</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95% C.I.</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Percent</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dirty="0">
                          <a:solidFill>
                            <a:srgbClr val="000000"/>
                          </a:solidFill>
                          <a:latin typeface="Calibri"/>
                          <a:ea typeface="Times New Roman"/>
                        </a:rPr>
                        <a:t>95% C.I.</a:t>
                      </a: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dirty="0">
                          <a:solidFill>
                            <a:srgbClr val="000000"/>
                          </a:solidFill>
                          <a:latin typeface="Calibri"/>
                          <a:ea typeface="Times New Roman"/>
                        </a:rPr>
                        <a:t>Percent</a:t>
                      </a: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95% C.I.</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r h="233112">
                <a:tc>
                  <a:txBody>
                    <a:bodyPr/>
                    <a:lstStyle/>
                    <a:p>
                      <a:pPr algn="l">
                        <a:lnSpc>
                          <a:spcPct val="115000"/>
                        </a:lnSpc>
                        <a:spcAft>
                          <a:spcPts val="0"/>
                        </a:spcAft>
                      </a:pPr>
                      <a:r>
                        <a:rPr lang="en-US" sz="1200" b="1" dirty="0">
                          <a:solidFill>
                            <a:srgbClr val="000000"/>
                          </a:solidFill>
                          <a:latin typeface="Calibri"/>
                          <a:ea typeface="Times New Roman"/>
                        </a:rPr>
                        <a:t>Lacked interest in having sex</a:t>
                      </a:r>
                      <a:endParaRPr lang="en-GB" sz="1200" b="1" dirty="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22.00%</a:t>
                      </a:r>
                      <a:endParaRPr lang="en-GB" sz="120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(19.3-25.0)</a:t>
                      </a:r>
                      <a:endParaRPr lang="en-GB" sz="120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5.30%</a:t>
                      </a:r>
                      <a:endParaRPr lang="en-GB" sz="120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(4.0-7.0)</a:t>
                      </a:r>
                      <a:endParaRPr lang="en-GB" sz="120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24.00%</a:t>
                      </a:r>
                      <a:endParaRPr lang="en-GB" sz="1200" dirty="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[18.4-30.6]</a:t>
                      </a:r>
                      <a:endParaRPr lang="en-GB" sz="1200" dirty="0">
                        <a:latin typeface="Times New Roman"/>
                        <a:ea typeface="Times New Roman"/>
                      </a:endParaRPr>
                    </a:p>
                  </a:txBody>
                  <a:tcPr marL="47477" marR="47477"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r>
              <a:tr h="217570">
                <a:tc>
                  <a:txBody>
                    <a:bodyPr/>
                    <a:lstStyle/>
                    <a:p>
                      <a:pPr algn="l">
                        <a:lnSpc>
                          <a:spcPct val="115000"/>
                        </a:lnSpc>
                        <a:spcAft>
                          <a:spcPts val="0"/>
                        </a:spcAft>
                      </a:pPr>
                      <a:r>
                        <a:rPr lang="en-US" sz="1200" b="1" dirty="0">
                          <a:solidFill>
                            <a:srgbClr val="000000"/>
                          </a:solidFill>
                          <a:latin typeface="Calibri"/>
                          <a:ea typeface="Times New Roman"/>
                        </a:rPr>
                        <a:t>Lacked enjoyment in sex</a:t>
                      </a:r>
                      <a:endParaRPr lang="en-GB" sz="1200" b="1"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9.80%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(7.9-12.1)</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2.80%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(1.9-4.1)</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28.40%</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[19.8-39.0]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Felt anxious during sex</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8.00%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(6.3-10.2)</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2.80%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(1.9-4.1)</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34.70%</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[24.2-47.0]</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Felt physical pain as a result of sex</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9.00%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(7.3-11.0)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3.20%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(2.3-4.5)</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35.90%</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[26.7-46.2]</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No excitement or arousal during sex</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8.00%</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(6.2-10.1)</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2.50%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(1.6-3.9)</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31.60%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[21.2-44.3]</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Difficulty in reaching climax</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21.30%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(18.6-24.3)</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6.30%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(4.9-8.2)</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29.70%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[23.4-36.9]</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Reached climax too quickly</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3.90%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(2.7-5.5)</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0.40%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(0.2-1.1)</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10.80%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[4.0-26.3]</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6850">
                <a:tc>
                  <a:txBody>
                    <a:bodyPr/>
                    <a:lstStyle/>
                    <a:p>
                      <a:pPr algn="l">
                        <a:lnSpc>
                          <a:spcPct val="115000"/>
                        </a:lnSpc>
                        <a:spcAft>
                          <a:spcPts val="0"/>
                        </a:spcAft>
                      </a:pPr>
                      <a:r>
                        <a:rPr lang="en-US" sz="1200" b="1">
                          <a:solidFill>
                            <a:srgbClr val="000000"/>
                          </a:solidFill>
                          <a:latin typeface="Calibri"/>
                          <a:ea typeface="Times New Roman"/>
                        </a:rPr>
                        <a:t>Uncomfortably dry vagina during sex</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8.50%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(6.7-10.6)</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2.20%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(1.5-3.4)</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26.20%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[17.5-37.2]</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a:solidFill>
                            <a:srgbClr val="000000"/>
                          </a:solidFill>
                          <a:latin typeface="Calibri"/>
                          <a:ea typeface="Times New Roman"/>
                        </a:rPr>
                        <a:t>Experienced one or more of these</a:t>
                      </a:r>
                      <a:endParaRPr lang="en-GB" sz="1200" b="1">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44.40%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(41.1-47.8)</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13.40%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(11.3-15.9)</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30.20%</a:t>
                      </a:r>
                      <a:endParaRPr lang="en-GB" sz="1200">
                        <a:latin typeface="Times New Roman"/>
                        <a:ea typeface="Times New Roman"/>
                      </a:endParaRPr>
                    </a:p>
                  </a:txBody>
                  <a:tcPr marL="47477" marR="47477"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[25.7-35.1]</a:t>
                      </a:r>
                      <a:endParaRPr lang="en-GB" sz="1200" dirty="0">
                        <a:latin typeface="Times New Roman"/>
                        <a:ea typeface="Times New Roman"/>
                      </a:endParaRPr>
                    </a:p>
                  </a:txBody>
                  <a:tcPr marL="47477" marR="47477" marT="0" marB="0" anchor="b">
                    <a:lnL>
                      <a:noFill/>
                    </a:lnL>
                    <a:lnR>
                      <a:noFill/>
                    </a:lnR>
                    <a:lnT>
                      <a:noFill/>
                    </a:lnT>
                    <a:lnB>
                      <a:noFill/>
                    </a:lnB>
                    <a:solidFill>
                      <a:srgbClr val="92D050"/>
                    </a:solidFill>
                  </a:tcPr>
                </a:tc>
              </a:tr>
              <a:tr h="217570">
                <a:tc>
                  <a:txBody>
                    <a:bodyPr/>
                    <a:lstStyle/>
                    <a:p>
                      <a:pPr algn="l">
                        <a:lnSpc>
                          <a:spcPct val="115000"/>
                        </a:lnSpc>
                        <a:spcAft>
                          <a:spcPts val="0"/>
                        </a:spcAft>
                      </a:pPr>
                      <a:r>
                        <a:rPr lang="en-US" sz="1200" b="1" dirty="0">
                          <a:solidFill>
                            <a:srgbClr val="000000"/>
                          </a:solidFill>
                          <a:latin typeface="Calibri"/>
                          <a:ea typeface="Times New Roman"/>
                        </a:rPr>
                        <a:t>Sought help or advice for sex life</a:t>
                      </a:r>
                      <a:endParaRPr lang="en-GB" sz="1200" b="1"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36.30%</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(33.1-39.7)</a:t>
                      </a: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 </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 </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 </a:t>
                      </a:r>
                      <a:endParaRPr lang="en-GB" sz="120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 </a:t>
                      </a:r>
                      <a:endParaRPr lang="en-GB" sz="1200" dirty="0">
                        <a:latin typeface="Times New Roman"/>
                        <a:ea typeface="Times New Roman"/>
                      </a:endParaRPr>
                    </a:p>
                  </a:txBody>
                  <a:tcPr marL="47477" marR="47477"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TextBox 5"/>
          <p:cNvSpPr txBox="1"/>
          <p:nvPr/>
        </p:nvSpPr>
        <p:spPr>
          <a:xfrm>
            <a:off x="683568" y="4320291"/>
            <a:ext cx="4999189" cy="400110"/>
          </a:xfrm>
          <a:prstGeom prst="rect">
            <a:avLst/>
          </a:prstGeom>
          <a:noFill/>
        </p:spPr>
        <p:txBody>
          <a:bodyPr wrap="none" rtlCol="0">
            <a:spAutoFit/>
          </a:bodyPr>
          <a:lstStyle/>
          <a:p>
            <a:pPr marL="171450" indent="-171450">
              <a:buFont typeface="Arial" charset="0"/>
              <a:buChar char="•"/>
            </a:pPr>
            <a:r>
              <a:rPr lang="en-US" sz="1200" baseline="30000" dirty="0" smtClean="0">
                <a:solidFill>
                  <a:prstClr val="black"/>
                </a:solidFill>
              </a:rPr>
              <a:t>Denominator varies for each individual sexual function problem in this column. </a:t>
            </a:r>
          </a:p>
          <a:p>
            <a:pPr marL="171450" indent="-171450">
              <a:buFont typeface="Arial" charset="0"/>
              <a:buChar char="•"/>
            </a:pPr>
            <a:r>
              <a:rPr lang="en-US" sz="1200" baseline="30000" dirty="0" smtClean="0">
                <a:solidFill>
                  <a:prstClr val="black"/>
                </a:solidFill>
              </a:rPr>
              <a:t>The unweighted and weighted denominator listed is for those that experienced one or more of these problems.</a:t>
            </a:r>
            <a:endParaRPr lang="en-GB" sz="1200" dirty="0">
              <a:solidFill>
                <a:prstClr val="black"/>
              </a:solidFill>
            </a:endParaRPr>
          </a:p>
        </p:txBody>
      </p:sp>
      <p:sp>
        <p:nvSpPr>
          <p:cNvPr id="8" name="Frame 7"/>
          <p:cNvSpPr/>
          <p:nvPr/>
        </p:nvSpPr>
        <p:spPr>
          <a:xfrm>
            <a:off x="4829944" y="2139702"/>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1" name="Frame 10"/>
          <p:cNvSpPr/>
          <p:nvPr/>
        </p:nvSpPr>
        <p:spPr>
          <a:xfrm>
            <a:off x="4829944" y="3222476"/>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3" name="Frame 12"/>
          <p:cNvSpPr/>
          <p:nvPr/>
        </p:nvSpPr>
        <p:spPr>
          <a:xfrm>
            <a:off x="6948264" y="2571750"/>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Frame 13"/>
          <p:cNvSpPr/>
          <p:nvPr/>
        </p:nvSpPr>
        <p:spPr>
          <a:xfrm>
            <a:off x="6939322" y="2802765"/>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5" name="Frame 14"/>
          <p:cNvSpPr/>
          <p:nvPr/>
        </p:nvSpPr>
        <p:spPr>
          <a:xfrm>
            <a:off x="3112232" y="3867894"/>
            <a:ext cx="648072" cy="216024"/>
          </a:xfrm>
          <a:prstGeom prst="fram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6" name="Frame 15"/>
          <p:cNvSpPr/>
          <p:nvPr/>
        </p:nvSpPr>
        <p:spPr>
          <a:xfrm>
            <a:off x="6948611" y="3866886"/>
            <a:ext cx="648072" cy="216024"/>
          </a:xfrm>
          <a:prstGeom prst="fram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7" name="Frame 16"/>
          <p:cNvSpPr/>
          <p:nvPr/>
        </p:nvSpPr>
        <p:spPr>
          <a:xfrm>
            <a:off x="4842892" y="3867894"/>
            <a:ext cx="648072" cy="216024"/>
          </a:xfrm>
          <a:prstGeom prst="fram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5122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ohn.SPHSU\Desktop\04-07-16 Kirstin Mitchell Powerpoint\Figure 1 copy.png"/>
          <p:cNvPicPr>
            <a:picLocks noChangeAspect="1" noChangeArrowheads="1"/>
          </p:cNvPicPr>
          <p:nvPr/>
        </p:nvPicPr>
        <p:blipFill>
          <a:blip r:embed="rId3" cstate="print"/>
          <a:srcRect/>
          <a:stretch>
            <a:fillRect/>
          </a:stretch>
        </p:blipFill>
        <p:spPr bwMode="auto">
          <a:xfrm>
            <a:off x="265330" y="195486"/>
            <a:ext cx="8771166" cy="4565963"/>
          </a:xfrm>
          <a:prstGeom prst="rect">
            <a:avLst/>
          </a:prstGeom>
          <a:noFill/>
        </p:spPr>
      </p:pic>
      <p:sp>
        <p:nvSpPr>
          <p:cNvPr id="2" name="Donut 1"/>
          <p:cNvSpPr/>
          <p:nvPr/>
        </p:nvSpPr>
        <p:spPr>
          <a:xfrm>
            <a:off x="1021540" y="1312995"/>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 name="Donut 4"/>
          <p:cNvSpPr/>
          <p:nvPr/>
        </p:nvSpPr>
        <p:spPr>
          <a:xfrm>
            <a:off x="2843808" y="2478467"/>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 name="Donut 5"/>
          <p:cNvSpPr/>
          <p:nvPr/>
        </p:nvSpPr>
        <p:spPr>
          <a:xfrm>
            <a:off x="6156176" y="2530685"/>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7" name="Donut 6"/>
          <p:cNvSpPr/>
          <p:nvPr/>
        </p:nvSpPr>
        <p:spPr>
          <a:xfrm>
            <a:off x="7092280" y="2478467"/>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8" name="Donut 7"/>
          <p:cNvSpPr/>
          <p:nvPr/>
        </p:nvSpPr>
        <p:spPr>
          <a:xfrm>
            <a:off x="3779912" y="2532719"/>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Donut 8"/>
          <p:cNvSpPr/>
          <p:nvPr/>
        </p:nvSpPr>
        <p:spPr>
          <a:xfrm>
            <a:off x="551737" y="2530685"/>
            <a:ext cx="648072" cy="288032"/>
          </a:xfrm>
          <a:prstGeom prst="donut">
            <a:avLst/>
          </a:prstGeom>
          <a:solidFill>
            <a:srgbClr val="00B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5317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754"/>
            <a:ext cx="8229600" cy="1541884"/>
          </a:xfrm>
        </p:spPr>
        <p:txBody>
          <a:bodyPr>
            <a:normAutofit/>
          </a:bodyPr>
          <a:lstStyle/>
          <a:p>
            <a:r>
              <a:rPr lang="en-GB" sz="2800" dirty="0" smtClean="0"/>
              <a:t>Help-seeking among sexually active young people with and without  Sexual Function problems</a:t>
            </a:r>
            <a:endParaRPr lang="en-GB" sz="2800" dirty="0"/>
          </a:p>
        </p:txBody>
      </p:sp>
      <p:pic>
        <p:nvPicPr>
          <p:cNvPr id="10242" name="Picture 2" descr="C:\Users\john.SPHSU\Desktop\04-07-16 Kirstin Mitchell Powerpoint\Figure 2 copy.png"/>
          <p:cNvPicPr>
            <a:picLocks noChangeAspect="1" noChangeArrowheads="1"/>
          </p:cNvPicPr>
          <p:nvPr/>
        </p:nvPicPr>
        <p:blipFill>
          <a:blip r:embed="rId3" cstate="print"/>
          <a:srcRect/>
          <a:stretch>
            <a:fillRect/>
          </a:stretch>
        </p:blipFill>
        <p:spPr bwMode="auto">
          <a:xfrm>
            <a:off x="1259632" y="1196834"/>
            <a:ext cx="6791249" cy="3429289"/>
          </a:xfrm>
          <a:prstGeom prst="rect">
            <a:avLst/>
          </a:prstGeom>
          <a:noFill/>
        </p:spPr>
      </p:pic>
    </p:spTree>
    <p:extLst>
      <p:ext uri="{BB962C8B-B14F-4D97-AF65-F5344CB8AC3E}">
        <p14:creationId xmlns:p14="http://schemas.microsoft.com/office/powerpoint/2010/main" val="300785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Distress, avoidance and dissatisfaction among non-sexually active young people</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3764531517"/>
              </p:ext>
            </p:extLst>
          </p:nvPr>
        </p:nvGraphicFramePr>
        <p:xfrm>
          <a:off x="971599" y="1347612"/>
          <a:ext cx="7272810" cy="2664296"/>
        </p:xfrm>
        <a:graphic>
          <a:graphicData uri="http://schemas.openxmlformats.org/drawingml/2006/table">
            <a:tbl>
              <a:tblPr/>
              <a:tblGrid>
                <a:gridCol w="3299006"/>
                <a:gridCol w="824752"/>
                <a:gridCol w="1124662"/>
                <a:gridCol w="824752"/>
                <a:gridCol w="257286"/>
                <a:gridCol w="942352"/>
              </a:tblGrid>
              <a:tr h="380614">
                <a:tc>
                  <a:txBody>
                    <a:bodyPr/>
                    <a:lstStyle/>
                    <a:p>
                      <a:pPr>
                        <a:lnSpc>
                          <a:spcPct val="115000"/>
                        </a:lnSpc>
                        <a:spcAft>
                          <a:spcPts val="0"/>
                        </a:spcAft>
                      </a:pPr>
                      <a:r>
                        <a:rPr lang="en-US" sz="1600" b="1" dirty="0">
                          <a:solidFill>
                            <a:srgbClr val="000000"/>
                          </a:solidFill>
                          <a:latin typeface="Calibri"/>
                          <a:ea typeface="Times New Roman"/>
                        </a:rPr>
                        <a:t> </a:t>
                      </a:r>
                      <a:endParaRPr lang="en-GB" sz="1600" dirty="0">
                        <a:latin typeface="Times New Roman"/>
                        <a:ea typeface="Times New Roman"/>
                      </a:endParaRPr>
                    </a:p>
                  </a:txBody>
                  <a:tcPr marL="60235" marR="60235" marT="0" marB="0" anchor="b">
                    <a:lnL>
                      <a:noFill/>
                    </a:lnL>
                    <a:lnR>
                      <a:noFill/>
                    </a:lnR>
                    <a:lnT>
                      <a:noFill/>
                    </a:lnT>
                    <a:lnB>
                      <a:noFill/>
                    </a:lnB>
                    <a:solidFill>
                      <a:srgbClr val="92D050"/>
                    </a:solidFill>
                  </a:tcPr>
                </a:tc>
                <a:tc gridSpan="2">
                  <a:txBody>
                    <a:bodyPr/>
                    <a:lstStyle/>
                    <a:p>
                      <a:pPr algn="ctr">
                        <a:lnSpc>
                          <a:spcPct val="115000"/>
                        </a:lnSpc>
                        <a:spcAft>
                          <a:spcPts val="0"/>
                        </a:spcAft>
                      </a:pPr>
                      <a:r>
                        <a:rPr lang="en-US" sz="1600" b="1" dirty="0">
                          <a:solidFill>
                            <a:srgbClr val="000000"/>
                          </a:solidFill>
                          <a:latin typeface="Calibri"/>
                          <a:ea typeface="Times New Roman"/>
                        </a:rPr>
                        <a:t>Men</a:t>
                      </a:r>
                      <a:endParaRPr lang="en-GB" sz="1600" dirty="0">
                        <a:latin typeface="Times New Roman"/>
                        <a:ea typeface="Times New Roman"/>
                      </a:endParaRPr>
                    </a:p>
                  </a:txBody>
                  <a:tcPr marL="60235" marR="60235" marT="0" marB="0" anchor="b">
                    <a:lnL>
                      <a:noFill/>
                    </a:lnL>
                    <a:lnR>
                      <a:noFill/>
                    </a:lnR>
                    <a:lnT>
                      <a:noFill/>
                    </a:lnT>
                    <a:lnB>
                      <a:noFill/>
                    </a:lnB>
                    <a:solidFill>
                      <a:srgbClr val="92D050"/>
                    </a:solidFill>
                  </a:tcPr>
                </a:tc>
                <a:tc hMerge="1">
                  <a:txBody>
                    <a:bodyPr/>
                    <a:lstStyle/>
                    <a:p>
                      <a:endParaRPr lang="en-GB"/>
                    </a:p>
                  </a:txBody>
                  <a:tcPr/>
                </a:tc>
                <a:tc gridSpan="3">
                  <a:txBody>
                    <a:bodyPr/>
                    <a:lstStyle/>
                    <a:p>
                      <a:pPr algn="ctr">
                        <a:lnSpc>
                          <a:spcPct val="115000"/>
                        </a:lnSpc>
                        <a:spcAft>
                          <a:spcPts val="0"/>
                        </a:spcAft>
                      </a:pPr>
                      <a:r>
                        <a:rPr lang="en-US" sz="1600" b="1" dirty="0">
                          <a:solidFill>
                            <a:srgbClr val="000000"/>
                          </a:solidFill>
                          <a:latin typeface="Calibri"/>
                          <a:ea typeface="Times New Roman"/>
                        </a:rPr>
                        <a:t>Women</a:t>
                      </a:r>
                      <a:endParaRPr lang="en-GB" sz="1600" dirty="0">
                        <a:latin typeface="Times New Roman"/>
                        <a:ea typeface="Times New Roman"/>
                      </a:endParaRPr>
                    </a:p>
                  </a:txBody>
                  <a:tcPr marL="60235" marR="60235" marT="0" marB="0" anchor="b">
                    <a:lnL>
                      <a:noFill/>
                    </a:lnL>
                    <a:lnR>
                      <a:noFill/>
                    </a:lnR>
                    <a:lnT>
                      <a:noFill/>
                    </a:lnT>
                    <a:lnB>
                      <a:noFill/>
                    </a:lnB>
                    <a:solidFill>
                      <a:srgbClr val="92D050"/>
                    </a:solidFill>
                  </a:tcPr>
                </a:tc>
                <a:tc hMerge="1">
                  <a:txBody>
                    <a:bodyPr/>
                    <a:lstStyle/>
                    <a:p>
                      <a:endParaRPr lang="en-GB"/>
                    </a:p>
                  </a:txBody>
                  <a:tcPr/>
                </a:tc>
                <a:tc hMerge="1">
                  <a:txBody>
                    <a:bodyPr/>
                    <a:lstStyle/>
                    <a:p>
                      <a:endParaRPr lang="en-GB"/>
                    </a:p>
                  </a:txBody>
                  <a:tcPr/>
                </a:tc>
              </a:tr>
              <a:tr h="380614">
                <a:tc>
                  <a:txBody>
                    <a:bodyPr/>
                    <a:lstStyle/>
                    <a:p>
                      <a:pPr>
                        <a:lnSpc>
                          <a:spcPct val="115000"/>
                        </a:lnSpc>
                        <a:spcAft>
                          <a:spcPts val="0"/>
                        </a:spcAft>
                      </a:pPr>
                      <a:r>
                        <a:rPr lang="en-US" sz="1600" b="1" dirty="0">
                          <a:solidFill>
                            <a:srgbClr val="000000"/>
                          </a:solidFill>
                          <a:latin typeface="Calibri"/>
                          <a:ea typeface="Times New Roman"/>
                        </a:rPr>
                        <a:t> </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600" b="1" dirty="0">
                          <a:solidFill>
                            <a:srgbClr val="000000"/>
                          </a:solidFill>
                          <a:latin typeface="Calibri"/>
                          <a:ea typeface="Times New Roman"/>
                        </a:rPr>
                        <a:t>Percent</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600" b="1" dirty="0">
                          <a:solidFill>
                            <a:srgbClr val="000000"/>
                          </a:solidFill>
                          <a:latin typeface="Calibri"/>
                          <a:ea typeface="Times New Roman"/>
                        </a:rPr>
                        <a:t>95% C.I.</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n-US" sz="1600" b="1" dirty="0">
                          <a:solidFill>
                            <a:srgbClr val="000000"/>
                          </a:solidFill>
                          <a:latin typeface="Calibri"/>
                          <a:ea typeface="Times New Roman"/>
                        </a:rPr>
                        <a:t>Percent</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a:txBody>
                    <a:bodyPr/>
                    <a:lstStyle/>
                    <a:p>
                      <a:pPr algn="ctr">
                        <a:lnSpc>
                          <a:spcPct val="115000"/>
                        </a:lnSpc>
                        <a:spcAft>
                          <a:spcPts val="0"/>
                        </a:spcAft>
                      </a:pPr>
                      <a:r>
                        <a:rPr lang="en-US" sz="1600" b="1" dirty="0">
                          <a:solidFill>
                            <a:srgbClr val="000000"/>
                          </a:solidFill>
                          <a:latin typeface="Calibri"/>
                          <a:ea typeface="Times New Roman"/>
                        </a:rPr>
                        <a:t>95% C.I.</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r h="380614">
                <a:tc>
                  <a:txBody>
                    <a:bodyPr/>
                    <a:lstStyle/>
                    <a:p>
                      <a:pPr>
                        <a:lnSpc>
                          <a:spcPct val="115000"/>
                        </a:lnSpc>
                        <a:spcAft>
                          <a:spcPts val="0"/>
                        </a:spcAft>
                      </a:pPr>
                      <a:r>
                        <a:rPr lang="en-US" sz="1600" b="1">
                          <a:solidFill>
                            <a:srgbClr val="000000"/>
                          </a:solidFill>
                          <a:latin typeface="Calibri"/>
                          <a:ea typeface="Times New Roman"/>
                        </a:rPr>
                        <a:t>Denominators</a:t>
                      </a:r>
                      <a:endParaRPr lang="en-GB" sz="160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en-US" sz="1600" dirty="0">
                          <a:solidFill>
                            <a:srgbClr val="000000"/>
                          </a:solidFill>
                          <a:latin typeface="Calibri"/>
                          <a:ea typeface="Times New Roman"/>
                        </a:rPr>
                        <a:t>262, 165</a:t>
                      </a: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gridSpan="3">
                  <a:txBody>
                    <a:bodyPr/>
                    <a:lstStyle/>
                    <a:p>
                      <a:pPr algn="ctr">
                        <a:lnSpc>
                          <a:spcPct val="115000"/>
                        </a:lnSpc>
                        <a:spcAft>
                          <a:spcPts val="0"/>
                        </a:spcAft>
                      </a:pPr>
                      <a:r>
                        <a:rPr lang="en-US" sz="1600" dirty="0">
                          <a:solidFill>
                            <a:srgbClr val="000000"/>
                          </a:solidFill>
                          <a:latin typeface="Calibri"/>
                          <a:ea typeface="Times New Roman"/>
                        </a:rPr>
                        <a:t>255, 138</a:t>
                      </a: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r>
              <a:tr h="380614">
                <a:tc>
                  <a:txBody>
                    <a:bodyPr/>
                    <a:lstStyle/>
                    <a:p>
                      <a:pPr>
                        <a:lnSpc>
                          <a:spcPct val="115000"/>
                        </a:lnSpc>
                        <a:spcAft>
                          <a:spcPts val="0"/>
                        </a:spcAft>
                      </a:pPr>
                      <a:r>
                        <a:rPr lang="en-US" sz="1600" b="1">
                          <a:solidFill>
                            <a:srgbClr val="000000"/>
                          </a:solidFill>
                          <a:latin typeface="Calibri"/>
                          <a:ea typeface="Times New Roman"/>
                        </a:rPr>
                        <a:t>Distressed or worried about sex life </a:t>
                      </a:r>
                      <a:endParaRPr lang="en-GB" sz="160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r">
                        <a:lnSpc>
                          <a:spcPct val="115000"/>
                        </a:lnSpc>
                        <a:spcAft>
                          <a:spcPts val="0"/>
                        </a:spcAft>
                      </a:pPr>
                      <a:r>
                        <a:rPr lang="en-US" sz="1600">
                          <a:solidFill>
                            <a:srgbClr val="000000"/>
                          </a:solidFill>
                          <a:latin typeface="Calibri"/>
                          <a:ea typeface="Times New Roman"/>
                        </a:rPr>
                        <a:t>17.40%</a:t>
                      </a:r>
                      <a:endParaRPr lang="en-GB" sz="160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nSpc>
                          <a:spcPct val="115000"/>
                        </a:lnSpc>
                        <a:spcAft>
                          <a:spcPts val="0"/>
                        </a:spcAft>
                      </a:pPr>
                      <a:r>
                        <a:rPr lang="en-US" sz="1600" dirty="0">
                          <a:solidFill>
                            <a:srgbClr val="000000"/>
                          </a:solidFill>
                          <a:latin typeface="Calibri"/>
                          <a:ea typeface="Times New Roman"/>
                        </a:rPr>
                        <a:t>(12.8-23.4)</a:t>
                      </a: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r">
                        <a:lnSpc>
                          <a:spcPct val="115000"/>
                        </a:lnSpc>
                        <a:spcAft>
                          <a:spcPts val="0"/>
                        </a:spcAft>
                      </a:pPr>
                      <a:r>
                        <a:rPr lang="en-US" sz="1600" dirty="0">
                          <a:solidFill>
                            <a:srgbClr val="000000"/>
                          </a:solidFill>
                          <a:latin typeface="Calibri"/>
                          <a:ea typeface="Times New Roman"/>
                        </a:rPr>
                        <a:t>12.00%</a:t>
                      </a: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gridSpan="2">
                  <a:txBody>
                    <a:bodyPr/>
                    <a:lstStyle/>
                    <a:p>
                      <a:pPr>
                        <a:lnSpc>
                          <a:spcPct val="115000"/>
                        </a:lnSpc>
                        <a:spcAft>
                          <a:spcPts val="0"/>
                        </a:spcAft>
                      </a:pPr>
                      <a:r>
                        <a:rPr lang="en-US" sz="1600" dirty="0">
                          <a:solidFill>
                            <a:srgbClr val="000000"/>
                          </a:solidFill>
                          <a:latin typeface="Calibri"/>
                          <a:ea typeface="Times New Roman"/>
                        </a:rPr>
                        <a:t>(8.3-17.2)</a:t>
                      </a: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pPr>
                        <a:lnSpc>
                          <a:spcPct val="115000"/>
                        </a:lnSpc>
                        <a:spcAft>
                          <a:spcPts val="0"/>
                        </a:spcAft>
                      </a:pPr>
                      <a:endParaRPr lang="en-GB" sz="1600" dirty="0">
                        <a:latin typeface="Times New Roman"/>
                        <a:ea typeface="Times New Roman"/>
                      </a:endParaRPr>
                    </a:p>
                  </a:txBody>
                  <a:tcPr marL="60235" marR="60235"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761226">
                <a:tc>
                  <a:txBody>
                    <a:bodyPr/>
                    <a:lstStyle/>
                    <a:p>
                      <a:pPr>
                        <a:lnSpc>
                          <a:spcPct val="115000"/>
                        </a:lnSpc>
                        <a:spcAft>
                          <a:spcPts val="0"/>
                        </a:spcAft>
                      </a:pPr>
                      <a:r>
                        <a:rPr lang="en-US" sz="1600" b="1">
                          <a:solidFill>
                            <a:srgbClr val="000000"/>
                          </a:solidFill>
                          <a:latin typeface="Calibri"/>
                          <a:ea typeface="Times New Roman"/>
                        </a:rPr>
                        <a:t>Avoided sex because of own or partner's sexual difficulties</a:t>
                      </a:r>
                      <a:endParaRPr lang="en-GB" sz="1600">
                        <a:latin typeface="Times New Roman"/>
                        <a:ea typeface="Times New Roman"/>
                      </a:endParaRPr>
                    </a:p>
                  </a:txBody>
                  <a:tcPr marL="60235" marR="60235" marT="0" marB="0" anchor="b">
                    <a:lnL>
                      <a:noFill/>
                    </a:lnL>
                    <a:lnR>
                      <a:noFill/>
                    </a:lnR>
                    <a:lnT>
                      <a:noFill/>
                    </a:lnT>
                    <a:lnB>
                      <a:noFill/>
                    </a:lnB>
                    <a:solidFill>
                      <a:srgbClr val="92D050"/>
                    </a:solidFill>
                  </a:tcPr>
                </a:tc>
                <a:tc>
                  <a:txBody>
                    <a:bodyPr/>
                    <a:lstStyle/>
                    <a:p>
                      <a:pPr algn="r">
                        <a:lnSpc>
                          <a:spcPct val="115000"/>
                        </a:lnSpc>
                        <a:spcAft>
                          <a:spcPts val="0"/>
                        </a:spcAft>
                      </a:pPr>
                      <a:r>
                        <a:rPr lang="en-US" sz="1600">
                          <a:solidFill>
                            <a:srgbClr val="000000"/>
                          </a:solidFill>
                          <a:latin typeface="Calibri"/>
                          <a:ea typeface="Times New Roman"/>
                        </a:rPr>
                        <a:t>10.10%</a:t>
                      </a:r>
                      <a:endParaRPr lang="en-GB" sz="1600">
                        <a:latin typeface="Times New Roman"/>
                        <a:ea typeface="Times New Roman"/>
                      </a:endParaRPr>
                    </a:p>
                  </a:txBody>
                  <a:tcPr marL="60235" marR="60235" marT="0" marB="0" anchor="b">
                    <a:lnL>
                      <a:noFill/>
                    </a:lnL>
                    <a:lnR>
                      <a:noFill/>
                    </a:lnR>
                    <a:lnT>
                      <a:noFill/>
                    </a:lnT>
                    <a:lnB>
                      <a:noFill/>
                    </a:lnB>
                    <a:solidFill>
                      <a:srgbClr val="92D050"/>
                    </a:solidFill>
                  </a:tcPr>
                </a:tc>
                <a:tc>
                  <a:txBody>
                    <a:bodyPr/>
                    <a:lstStyle/>
                    <a:p>
                      <a:pPr>
                        <a:lnSpc>
                          <a:spcPct val="115000"/>
                        </a:lnSpc>
                        <a:spcAft>
                          <a:spcPts val="0"/>
                        </a:spcAft>
                      </a:pPr>
                      <a:r>
                        <a:rPr lang="en-US" sz="1600">
                          <a:solidFill>
                            <a:srgbClr val="000000"/>
                          </a:solidFill>
                          <a:latin typeface="Calibri"/>
                          <a:ea typeface="Times New Roman"/>
                        </a:rPr>
                        <a:t>(5.5-17.9)</a:t>
                      </a:r>
                      <a:endParaRPr lang="en-GB" sz="1600">
                        <a:latin typeface="Times New Roman"/>
                        <a:ea typeface="Times New Roman"/>
                      </a:endParaRPr>
                    </a:p>
                  </a:txBody>
                  <a:tcPr marL="60235" marR="60235" marT="0" marB="0" anchor="b">
                    <a:lnL>
                      <a:noFill/>
                    </a:lnL>
                    <a:lnR>
                      <a:noFill/>
                    </a:lnR>
                    <a:lnT>
                      <a:noFill/>
                    </a:lnT>
                    <a:lnB>
                      <a:noFill/>
                    </a:lnB>
                    <a:solidFill>
                      <a:srgbClr val="92D050"/>
                    </a:solidFill>
                  </a:tcPr>
                </a:tc>
                <a:tc>
                  <a:txBody>
                    <a:bodyPr/>
                    <a:lstStyle/>
                    <a:p>
                      <a:pPr algn="r">
                        <a:lnSpc>
                          <a:spcPct val="115000"/>
                        </a:lnSpc>
                        <a:spcAft>
                          <a:spcPts val="0"/>
                        </a:spcAft>
                      </a:pPr>
                      <a:r>
                        <a:rPr lang="en-US" sz="1600" dirty="0">
                          <a:solidFill>
                            <a:srgbClr val="000000"/>
                          </a:solidFill>
                          <a:latin typeface="Calibri"/>
                          <a:ea typeface="Times New Roman"/>
                        </a:rPr>
                        <a:t>10.70%</a:t>
                      </a:r>
                      <a:endParaRPr lang="en-GB" sz="1600" dirty="0">
                        <a:latin typeface="Times New Roman"/>
                        <a:ea typeface="Times New Roman"/>
                      </a:endParaRPr>
                    </a:p>
                  </a:txBody>
                  <a:tcPr marL="60235" marR="60235" marT="0" marB="0" anchor="b">
                    <a:lnL>
                      <a:noFill/>
                    </a:lnL>
                    <a:lnR>
                      <a:noFill/>
                    </a:lnR>
                    <a:lnT>
                      <a:noFill/>
                    </a:lnT>
                    <a:lnB>
                      <a:noFill/>
                    </a:lnB>
                    <a:solidFill>
                      <a:srgbClr val="92D050"/>
                    </a:solidFill>
                  </a:tcPr>
                </a:tc>
                <a:tc gridSpan="2">
                  <a:txBody>
                    <a:bodyPr/>
                    <a:lstStyle/>
                    <a:p>
                      <a:pPr>
                        <a:lnSpc>
                          <a:spcPct val="115000"/>
                        </a:lnSpc>
                        <a:spcAft>
                          <a:spcPts val="0"/>
                        </a:spcAft>
                      </a:pPr>
                      <a:r>
                        <a:rPr lang="en-US" sz="1600" dirty="0">
                          <a:solidFill>
                            <a:srgbClr val="000000"/>
                          </a:solidFill>
                          <a:latin typeface="Calibri"/>
                          <a:ea typeface="Times New Roman"/>
                        </a:rPr>
                        <a:t>(5.4-20.1)</a:t>
                      </a:r>
                      <a:endParaRPr lang="en-GB" sz="1600" dirty="0">
                        <a:latin typeface="Times New Roman"/>
                        <a:ea typeface="Times New Roman"/>
                      </a:endParaRPr>
                    </a:p>
                  </a:txBody>
                  <a:tcPr marL="60235" marR="60235" marT="0" marB="0" anchor="b">
                    <a:lnL>
                      <a:noFill/>
                    </a:lnL>
                    <a:lnR>
                      <a:noFill/>
                    </a:lnR>
                    <a:lnT>
                      <a:noFill/>
                    </a:lnT>
                    <a:lnB>
                      <a:noFill/>
                    </a:lnB>
                    <a:solidFill>
                      <a:srgbClr val="92D050"/>
                    </a:solidFill>
                  </a:tcPr>
                </a:tc>
                <a:tc hMerge="1">
                  <a:txBody>
                    <a:bodyPr/>
                    <a:lstStyle/>
                    <a:p>
                      <a:pPr>
                        <a:lnSpc>
                          <a:spcPct val="115000"/>
                        </a:lnSpc>
                        <a:spcAft>
                          <a:spcPts val="0"/>
                        </a:spcAft>
                      </a:pPr>
                      <a:endParaRPr lang="en-GB" sz="1600" dirty="0">
                        <a:latin typeface="Times New Roman"/>
                        <a:ea typeface="Times New Roman"/>
                      </a:endParaRPr>
                    </a:p>
                  </a:txBody>
                  <a:tcPr marL="60235" marR="60235" marT="0" marB="0" anchor="b">
                    <a:lnL>
                      <a:noFill/>
                    </a:lnL>
                    <a:lnR>
                      <a:noFill/>
                    </a:lnR>
                    <a:lnT>
                      <a:noFill/>
                    </a:lnT>
                    <a:lnB>
                      <a:noFill/>
                    </a:lnB>
                    <a:solidFill>
                      <a:srgbClr val="FFFFFF"/>
                    </a:solidFill>
                  </a:tcPr>
                </a:tc>
              </a:tr>
              <a:tr h="380614">
                <a:tc>
                  <a:txBody>
                    <a:bodyPr/>
                    <a:lstStyle/>
                    <a:p>
                      <a:pPr>
                        <a:lnSpc>
                          <a:spcPct val="115000"/>
                        </a:lnSpc>
                        <a:spcAft>
                          <a:spcPts val="0"/>
                        </a:spcAft>
                      </a:pPr>
                      <a:r>
                        <a:rPr lang="en-US" sz="1600" b="1">
                          <a:solidFill>
                            <a:srgbClr val="000000"/>
                          </a:solidFill>
                          <a:latin typeface="Calibri"/>
                          <a:ea typeface="Times New Roman"/>
                        </a:rPr>
                        <a:t>Satisfied with sex life</a:t>
                      </a:r>
                      <a:endParaRPr lang="en-GB" sz="160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n-US" sz="1600">
                          <a:solidFill>
                            <a:srgbClr val="000000"/>
                          </a:solidFill>
                          <a:latin typeface="Calibri"/>
                          <a:ea typeface="Times New Roman"/>
                        </a:rPr>
                        <a:t>34.60%</a:t>
                      </a:r>
                      <a:endParaRPr lang="en-GB" sz="160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600">
                          <a:solidFill>
                            <a:srgbClr val="000000"/>
                          </a:solidFill>
                          <a:latin typeface="Calibri"/>
                          <a:ea typeface="Times New Roman"/>
                        </a:rPr>
                        <a:t>(28.5-41.3)</a:t>
                      </a:r>
                      <a:endParaRPr lang="en-GB" sz="160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n-US" sz="1600" dirty="0">
                          <a:solidFill>
                            <a:srgbClr val="000000"/>
                          </a:solidFill>
                          <a:latin typeface="Calibri"/>
                          <a:ea typeface="Times New Roman"/>
                        </a:rPr>
                        <a:t>32.20%</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gridSpan="2">
                  <a:txBody>
                    <a:bodyPr/>
                    <a:lstStyle/>
                    <a:p>
                      <a:pPr>
                        <a:lnSpc>
                          <a:spcPct val="115000"/>
                        </a:lnSpc>
                        <a:spcAft>
                          <a:spcPts val="0"/>
                        </a:spcAft>
                      </a:pPr>
                      <a:r>
                        <a:rPr lang="en-US" sz="1600" dirty="0">
                          <a:solidFill>
                            <a:srgbClr val="000000"/>
                          </a:solidFill>
                          <a:latin typeface="Calibri"/>
                          <a:ea typeface="Times New Roman"/>
                        </a:rPr>
                        <a:t>(26.2-38.7)</a:t>
                      </a: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pPr>
                        <a:lnSpc>
                          <a:spcPct val="115000"/>
                        </a:lnSpc>
                        <a:spcAft>
                          <a:spcPts val="0"/>
                        </a:spcAft>
                      </a:pPr>
                      <a:endParaRPr lang="en-GB" sz="1600" dirty="0">
                        <a:latin typeface="Times New Roman"/>
                        <a:ea typeface="Times New Roman"/>
                      </a:endParaRPr>
                    </a:p>
                  </a:txBody>
                  <a:tcPr marL="60235" marR="6023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18666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635646"/>
            <a:ext cx="8229600" cy="857250"/>
          </a:xfrm>
        </p:spPr>
        <p:txBody>
          <a:bodyPr>
            <a:noAutofit/>
          </a:bodyPr>
          <a:lstStyle/>
          <a:p>
            <a:r>
              <a:rPr lang="en-GB" sz="6000" b="1" dirty="0" smtClean="0"/>
              <a:t>Cause for concern?</a:t>
            </a:r>
            <a:endParaRPr lang="en-GB" sz="6000" b="1" dirty="0"/>
          </a:p>
        </p:txBody>
      </p:sp>
    </p:spTree>
    <p:extLst>
      <p:ext uri="{BB962C8B-B14F-4D97-AF65-F5344CB8AC3E}">
        <p14:creationId xmlns:p14="http://schemas.microsoft.com/office/powerpoint/2010/main" val="22467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627534"/>
            <a:ext cx="3456384" cy="1800200"/>
          </a:xfrm>
        </p:spPr>
        <p:txBody>
          <a:bodyPr>
            <a:normAutofit/>
          </a:bodyPr>
          <a:lstStyle/>
          <a:p>
            <a:pPr algn="l"/>
            <a:r>
              <a:rPr lang="en-GB" dirty="0" smtClean="0"/>
              <a:t>Practice effect?</a:t>
            </a:r>
            <a:endParaRPr lang="en-GB" dirty="0"/>
          </a:p>
        </p:txBody>
      </p:sp>
      <p:pic>
        <p:nvPicPr>
          <p:cNvPr id="4098" name="Picture 2" descr="N:\NATSAL\Outputs\First authored conf abstracts\BASHH -yp probs\karma-sutra exp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1072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92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7734"/>
            <a:ext cx="8229600" cy="1299791"/>
          </a:xfrm>
        </p:spPr>
        <p:txBody>
          <a:bodyPr>
            <a:normAutofit fontScale="90000"/>
          </a:bodyPr>
          <a:lstStyle/>
          <a:p>
            <a:r>
              <a:rPr lang="en-US" dirty="0"/>
              <a:t/>
            </a:r>
            <a:br>
              <a:rPr lang="en-US" dirty="0"/>
            </a:br>
            <a:endParaRPr lang="en-GB" dirty="0"/>
          </a:p>
        </p:txBody>
      </p:sp>
      <p:pic>
        <p:nvPicPr>
          <p:cNvPr id="4" name="Picture 2" descr="https://s-media-cache-ak0.pinimg.com/originals/71/17/8e/71178edf97a47ff4ba9790cadc8cd8b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07654"/>
            <a:ext cx="9144000" cy="3661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555526"/>
            <a:ext cx="6720558" cy="646331"/>
          </a:xfrm>
          <a:prstGeom prst="rect">
            <a:avLst/>
          </a:prstGeom>
          <a:noFill/>
        </p:spPr>
        <p:txBody>
          <a:bodyPr wrap="none" rtlCol="0">
            <a:spAutoFit/>
          </a:bodyPr>
          <a:lstStyle/>
          <a:p>
            <a:r>
              <a:rPr lang="en-GB" sz="3600" dirty="0" smtClean="0">
                <a:solidFill>
                  <a:prstClr val="black"/>
                </a:solidFill>
              </a:rPr>
              <a:t>Or the start of life-long difficulties?</a:t>
            </a:r>
            <a:endParaRPr lang="en-GB" sz="3600" dirty="0">
              <a:solidFill>
                <a:prstClr val="black"/>
              </a:solidFill>
            </a:endParaRPr>
          </a:p>
        </p:txBody>
      </p:sp>
    </p:spTree>
    <p:extLst>
      <p:ext uri="{BB962C8B-B14F-4D97-AF65-F5344CB8AC3E}">
        <p14:creationId xmlns:p14="http://schemas.microsoft.com/office/powerpoint/2010/main" val="2199319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young people want…</a:t>
            </a:r>
            <a:endParaRPr lang="en-GB" dirty="0"/>
          </a:p>
        </p:txBody>
      </p:sp>
      <p:grpSp>
        <p:nvGrpSpPr>
          <p:cNvPr id="5" name="Group 4"/>
          <p:cNvGrpSpPr/>
          <p:nvPr/>
        </p:nvGrpSpPr>
        <p:grpSpPr>
          <a:xfrm>
            <a:off x="530271" y="987574"/>
            <a:ext cx="5409881" cy="2931790"/>
            <a:chOff x="530271" y="987574"/>
            <a:chExt cx="5409881" cy="2931790"/>
          </a:xfrm>
        </p:grpSpPr>
        <p:sp>
          <p:nvSpPr>
            <p:cNvPr id="4" name="Oval Callout 3"/>
            <p:cNvSpPr/>
            <p:nvPr/>
          </p:nvSpPr>
          <p:spPr>
            <a:xfrm>
              <a:off x="2671622" y="987574"/>
              <a:ext cx="3268530" cy="1224136"/>
            </a:xfrm>
            <a:prstGeom prst="wedgeEllipse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Wish I’d known more about sexual feelings, emotions and relationships</a:t>
              </a:r>
              <a:endParaRPr lang="en-GB" dirty="0">
                <a:solidFill>
                  <a:prstClr val="white"/>
                </a:solidFill>
              </a:endParaRPr>
            </a:p>
          </p:txBody>
        </p:sp>
        <p:pic>
          <p:nvPicPr>
            <p:cNvPr id="5123" name="Picture 3" descr="C:\Users\kmitchell\AppData\Local\Microsoft\Windows\Temporary Internet Files\Content.IE5\KXQSPWOJ\person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71" y="1203598"/>
              <a:ext cx="158377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mitchell\AppData\Local\Microsoft\Windows\Temporary Internet Files\Content.IE5\KXQSPWOJ\person4[1].png"/>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79737" y="1347614"/>
              <a:ext cx="1583770" cy="2571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503719" y="1940978"/>
            <a:ext cx="5519947" cy="3119732"/>
            <a:chOff x="3503719" y="1940978"/>
            <a:chExt cx="5519947" cy="3119732"/>
          </a:xfrm>
        </p:grpSpPr>
        <p:sp>
          <p:nvSpPr>
            <p:cNvPr id="8" name="Oval Callout 7"/>
            <p:cNvSpPr/>
            <p:nvPr/>
          </p:nvSpPr>
          <p:spPr>
            <a:xfrm>
              <a:off x="6935434" y="1940978"/>
              <a:ext cx="2088232" cy="16898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Wish I’d known how to make sex more satisfying</a:t>
              </a:r>
              <a:endParaRPr lang="en-GB" dirty="0">
                <a:solidFill>
                  <a:prstClr val="white"/>
                </a:solidFill>
              </a:endParaRPr>
            </a:p>
          </p:txBody>
        </p:sp>
        <p:pic>
          <p:nvPicPr>
            <p:cNvPr id="5124" name="Picture 4" descr="C:\Users\kmitchell\AppData\Local\Microsoft\Windows\Temporary Internet Files\Content.IE5\KXQSPWOJ\pers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719" y="2633489"/>
              <a:ext cx="1295737" cy="2104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kmitchell\AppData\Local\Microsoft\Windows\Temporary Internet Files\Content.IE5\KXQSPWOJ\pers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856" y="2785889"/>
              <a:ext cx="1295737" cy="2104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mitchell\AppData\Local\Microsoft\Windows\Temporary Internet Files\Content.IE5\KXQSPWOJ\pers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743572"/>
              <a:ext cx="1295737" cy="2104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kmitchell\AppData\Local\Microsoft\Windows\Temporary Internet Files\Content.IE5\KXQSPWOJ\pers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956672"/>
              <a:ext cx="1295737" cy="2104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kmitchell\AppData\Local\Microsoft\Windows\Temporary Internet Files\Content.IE5\KXQSPWOJ\person4[1].png"/>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300192" y="2956672"/>
              <a:ext cx="1295737" cy="2104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2777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579296" cy="857250"/>
          </a:xfrm>
        </p:spPr>
        <p:txBody>
          <a:bodyPr>
            <a:normAutofit fontScale="90000"/>
          </a:bodyPr>
          <a:lstStyle/>
          <a:p>
            <a:r>
              <a:rPr lang="en-GB" dirty="0" smtClean="0"/>
              <a:t>Sex education often fails to meet needs</a:t>
            </a:r>
            <a:endParaRPr lang="en-GB" dirty="0"/>
          </a:p>
        </p:txBody>
      </p:sp>
      <p:sp>
        <p:nvSpPr>
          <p:cNvPr id="3" name="Text Placeholder 2"/>
          <p:cNvSpPr>
            <a:spLocks noGrp="1"/>
          </p:cNvSpPr>
          <p:nvPr>
            <p:ph type="body" idx="1"/>
          </p:nvPr>
        </p:nvSpPr>
        <p:spPr/>
        <p:txBody>
          <a:bodyPr>
            <a:noAutofit/>
          </a:bodyPr>
          <a:lstStyle/>
          <a:p>
            <a:r>
              <a:rPr lang="en-GB" sz="3200" dirty="0" smtClean="0"/>
              <a:t>Sex Ed Curriculum</a:t>
            </a:r>
            <a:endParaRPr lang="en-GB" sz="3200" dirty="0"/>
          </a:p>
        </p:txBody>
      </p:sp>
      <p:sp>
        <p:nvSpPr>
          <p:cNvPr id="4" name="Content Placeholder 3"/>
          <p:cNvSpPr>
            <a:spLocks noGrp="1"/>
          </p:cNvSpPr>
          <p:nvPr>
            <p:ph sz="half" idx="2"/>
          </p:nvPr>
        </p:nvSpPr>
        <p:spPr/>
        <p:txBody>
          <a:bodyPr/>
          <a:lstStyle/>
          <a:p>
            <a:pPr marL="0" indent="0" algn="ctr">
              <a:buNone/>
            </a:pPr>
            <a:r>
              <a:rPr lang="en-GB" b="1" dirty="0" smtClean="0">
                <a:solidFill>
                  <a:schemeClr val="bg2">
                    <a:lumMod val="25000"/>
                  </a:schemeClr>
                </a:solidFill>
                <a:latin typeface="Algerian" panose="04020705040A02060702" pitchFamily="82" charset="0"/>
              </a:rPr>
              <a:t>Conception</a:t>
            </a:r>
          </a:p>
          <a:p>
            <a:pPr marL="0" indent="0" algn="ctr">
              <a:buNone/>
            </a:pPr>
            <a:r>
              <a:rPr lang="en-GB" b="1" dirty="0">
                <a:solidFill>
                  <a:srgbClr val="FF0000"/>
                </a:solidFill>
                <a:latin typeface="Berlin Sans FB Demi" panose="020E0802020502020306" pitchFamily="34" charset="0"/>
              </a:rPr>
              <a:t>SEXUALLY TRANSMITTED </a:t>
            </a:r>
            <a:r>
              <a:rPr lang="en-GB" b="1" dirty="0" smtClean="0">
                <a:solidFill>
                  <a:srgbClr val="FF0000"/>
                </a:solidFill>
                <a:latin typeface="Berlin Sans FB Demi" panose="020E0802020502020306" pitchFamily="34" charset="0"/>
              </a:rPr>
              <a:t>INFECTIONS</a:t>
            </a:r>
          </a:p>
          <a:p>
            <a:pPr marL="0" indent="0" algn="ctr">
              <a:buNone/>
            </a:pPr>
            <a:r>
              <a:rPr lang="en-GB" b="1" dirty="0" smtClean="0">
                <a:latin typeface="Bauhaus 93" panose="04030905020B02020C02" pitchFamily="82" charset="0"/>
              </a:rPr>
              <a:t>RISK</a:t>
            </a:r>
          </a:p>
          <a:p>
            <a:pPr marL="0" indent="0" algn="ctr">
              <a:buNone/>
            </a:pPr>
            <a:r>
              <a:rPr lang="en-GB" b="1" dirty="0">
                <a:solidFill>
                  <a:srgbClr val="002060"/>
                </a:solidFill>
                <a:latin typeface="Berlin Sans FB Demi" panose="020E0802020502020306" pitchFamily="34" charset="0"/>
              </a:rPr>
              <a:t>The </a:t>
            </a:r>
            <a:r>
              <a:rPr lang="en-GB" b="1" dirty="0" smtClean="0">
                <a:solidFill>
                  <a:srgbClr val="002060"/>
                </a:solidFill>
                <a:latin typeface="Berlin Sans FB Demi" panose="020E0802020502020306" pitchFamily="34" charset="0"/>
              </a:rPr>
              <a:t>law</a:t>
            </a:r>
          </a:p>
          <a:p>
            <a:pPr marL="0" indent="0" algn="ctr">
              <a:buNone/>
            </a:pPr>
            <a:r>
              <a:rPr lang="en-GB" b="1" dirty="0">
                <a:solidFill>
                  <a:srgbClr val="7030A0"/>
                </a:solidFill>
                <a:latin typeface="Broadway" panose="04040905080B02020502" pitchFamily="82" charset="0"/>
              </a:rPr>
              <a:t>Using</a:t>
            </a:r>
            <a:r>
              <a:rPr lang="en-GB" sz="3200" b="1" dirty="0">
                <a:solidFill>
                  <a:srgbClr val="7030A0"/>
                </a:solidFill>
                <a:latin typeface="Broadway" panose="04040905080B02020502" pitchFamily="82" charset="0"/>
              </a:rPr>
              <a:t> </a:t>
            </a:r>
            <a:r>
              <a:rPr lang="en-GB" b="1" dirty="0">
                <a:solidFill>
                  <a:srgbClr val="7030A0"/>
                </a:solidFill>
                <a:latin typeface="Broadway" panose="04040905080B02020502" pitchFamily="82" charset="0"/>
              </a:rPr>
              <a:t>condoms</a:t>
            </a:r>
          </a:p>
          <a:p>
            <a:endParaRPr lang="en-GB" b="1" dirty="0">
              <a:solidFill>
                <a:srgbClr val="002060"/>
              </a:solidFill>
              <a:latin typeface="Berlin Sans FB Demi" panose="020E0802020502020306" pitchFamily="34" charset="0"/>
            </a:endParaRPr>
          </a:p>
          <a:p>
            <a:endParaRPr lang="en-GB" b="1" dirty="0">
              <a:latin typeface="Bauhaus 93" panose="04030905020B02020C02" pitchFamily="82" charset="0"/>
            </a:endParaRPr>
          </a:p>
          <a:p>
            <a:endParaRPr lang="en-GB" b="1" dirty="0">
              <a:solidFill>
                <a:srgbClr val="FF0000"/>
              </a:solidFill>
              <a:latin typeface="Berlin Sans FB Demi" panose="020E0802020502020306" pitchFamily="34" charset="0"/>
            </a:endParaRPr>
          </a:p>
          <a:p>
            <a:endParaRPr lang="en-GB" dirty="0"/>
          </a:p>
        </p:txBody>
      </p:sp>
      <p:sp>
        <p:nvSpPr>
          <p:cNvPr id="5" name="Text Placeholder 4"/>
          <p:cNvSpPr>
            <a:spLocks noGrp="1"/>
          </p:cNvSpPr>
          <p:nvPr>
            <p:ph type="body" sz="quarter" idx="3"/>
          </p:nvPr>
        </p:nvSpPr>
        <p:spPr/>
        <p:txBody>
          <a:bodyPr>
            <a:noAutofit/>
          </a:bodyPr>
          <a:lstStyle/>
          <a:p>
            <a:r>
              <a:rPr lang="en-GB" sz="3200" dirty="0" smtClean="0"/>
              <a:t>Filling the gap</a:t>
            </a:r>
            <a:endParaRPr lang="en-GB" sz="3200" dirty="0"/>
          </a:p>
        </p:txBody>
      </p:sp>
      <p:pic>
        <p:nvPicPr>
          <p:cNvPr id="20" name="Picture 7" descr="C:\Users\kmitchell\AppData\Local\Microsoft\Windows\Temporary Internet Files\Content.IE5\KXQSPWOJ\erlandh-Smartphone-Excitement[1].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flipH="1">
            <a:off x="5076056" y="1635646"/>
            <a:ext cx="1607862" cy="2963862"/>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7020272" y="1995686"/>
            <a:ext cx="3168352" cy="18002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GB" i="1" dirty="0" smtClean="0">
                <a:solidFill>
                  <a:prstClr val="black"/>
                </a:solidFill>
              </a:rPr>
              <a:t>Friends</a:t>
            </a:r>
          </a:p>
          <a:p>
            <a:r>
              <a:rPr lang="en-GB" i="1" dirty="0" smtClean="0">
                <a:solidFill>
                  <a:prstClr val="black"/>
                </a:solidFill>
              </a:rPr>
              <a:t>Media</a:t>
            </a:r>
          </a:p>
          <a:p>
            <a:r>
              <a:rPr lang="en-GB" i="1" dirty="0" smtClean="0">
                <a:solidFill>
                  <a:prstClr val="black"/>
                </a:solidFill>
              </a:rPr>
              <a:t>Pornography</a:t>
            </a:r>
          </a:p>
          <a:p>
            <a:endParaRPr lang="en-GB" dirty="0">
              <a:solidFill>
                <a:prstClr val="black"/>
              </a:solidFill>
            </a:endParaRPr>
          </a:p>
        </p:txBody>
      </p:sp>
    </p:spTree>
    <p:extLst>
      <p:ext uri="{BB962C8B-B14F-4D97-AF65-F5344CB8AC3E}">
        <p14:creationId xmlns:p14="http://schemas.microsoft.com/office/powerpoint/2010/main" val="171551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Rationale for talking about pleasure</a:t>
            </a:r>
            <a:endParaRPr lang="en-GB" b="1" dirty="0"/>
          </a:p>
        </p:txBody>
      </p:sp>
      <p:sp>
        <p:nvSpPr>
          <p:cNvPr id="3" name="Content Placeholder 2"/>
          <p:cNvSpPr>
            <a:spLocks noGrp="1"/>
          </p:cNvSpPr>
          <p:nvPr>
            <p:ph idx="1"/>
          </p:nvPr>
        </p:nvSpPr>
        <p:spPr/>
        <p:txBody>
          <a:bodyPr>
            <a:normAutofit/>
          </a:bodyPr>
          <a:lstStyle/>
          <a:p>
            <a:r>
              <a:rPr lang="en-US" dirty="0" smtClean="0"/>
              <a:t>goals </a:t>
            </a:r>
            <a:r>
              <a:rPr lang="en-US" dirty="0"/>
              <a:t>relating to sexual satisfaction and pleasure shape both risk taking and risk-reduction </a:t>
            </a:r>
            <a:r>
              <a:rPr lang="en-US" dirty="0" smtClean="0"/>
              <a:t>practices</a:t>
            </a:r>
          </a:p>
          <a:p>
            <a:r>
              <a:rPr lang="en-US" dirty="0" smtClean="0"/>
              <a:t>Good </a:t>
            </a:r>
            <a:r>
              <a:rPr lang="en-US" dirty="0"/>
              <a:t>sexual health in adolescents is associated with risk reduction </a:t>
            </a:r>
            <a:r>
              <a:rPr lang="en-US" dirty="0" err="1"/>
              <a:t>behaviours</a:t>
            </a:r>
            <a:r>
              <a:rPr lang="en-US" dirty="0"/>
              <a:t>, such as condom use and sexual </a:t>
            </a:r>
            <a:r>
              <a:rPr lang="en-US" dirty="0" smtClean="0"/>
              <a:t>abstinence.</a:t>
            </a:r>
          </a:p>
        </p:txBody>
      </p:sp>
    </p:spTree>
    <p:extLst>
      <p:ext uri="{BB962C8B-B14F-4D97-AF65-F5344CB8AC3E}">
        <p14:creationId xmlns:p14="http://schemas.microsoft.com/office/powerpoint/2010/main" val="3542069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059582"/>
            <a:ext cx="3777679" cy="1021556"/>
          </a:xfrm>
        </p:spPr>
        <p:txBody>
          <a:bodyPr/>
          <a:lstStyle/>
          <a:p>
            <a:r>
              <a:rPr lang="en-GB" dirty="0" smtClean="0"/>
              <a:t>DEFINITION</a:t>
            </a:r>
            <a:endParaRPr lang="en-GB" dirty="0"/>
          </a:p>
        </p:txBody>
      </p:sp>
      <p:sp>
        <p:nvSpPr>
          <p:cNvPr id="5" name="Text Placeholder 4"/>
          <p:cNvSpPr>
            <a:spLocks noGrp="1"/>
          </p:cNvSpPr>
          <p:nvPr>
            <p:ph type="body" idx="1"/>
          </p:nvPr>
        </p:nvSpPr>
        <p:spPr/>
        <p:txBody>
          <a:bodyPr>
            <a:normAutofit/>
          </a:bodyPr>
          <a:lstStyle/>
          <a:p>
            <a:r>
              <a:rPr lang="en-GB" sz="2800" dirty="0" smtClean="0">
                <a:solidFill>
                  <a:schemeClr val="tx1">
                    <a:lumMod val="75000"/>
                    <a:lumOff val="25000"/>
                  </a:schemeClr>
                </a:solidFill>
              </a:rPr>
              <a:t>Sexual function is:  an individual’s ability to respond sexually or to experience sexual pleasure (DSM-5) </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2608155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Strategies……</a:t>
            </a:r>
            <a:endParaRPr lang="en-GB" dirty="0"/>
          </a:p>
        </p:txBody>
      </p:sp>
      <p:sp>
        <p:nvSpPr>
          <p:cNvPr id="3" name="Content Placeholder 2"/>
          <p:cNvSpPr>
            <a:spLocks noGrp="1"/>
          </p:cNvSpPr>
          <p:nvPr>
            <p:ph idx="1"/>
          </p:nvPr>
        </p:nvSpPr>
        <p:spPr/>
        <p:txBody>
          <a:bodyPr>
            <a:normAutofit/>
          </a:bodyPr>
          <a:lstStyle/>
          <a:p>
            <a:endParaRPr lang="en-GB" dirty="0"/>
          </a:p>
          <a:p>
            <a:endParaRPr lang="en-GB" dirty="0"/>
          </a:p>
        </p:txBody>
      </p:sp>
      <p:sp>
        <p:nvSpPr>
          <p:cNvPr id="5" name="Rounded Rectangle 4"/>
          <p:cNvSpPr/>
          <p:nvPr/>
        </p:nvSpPr>
        <p:spPr>
          <a:xfrm>
            <a:off x="1135824" y="987574"/>
            <a:ext cx="3369092" cy="151761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Sex education: Debunk myths, discuss pleasure </a:t>
            </a:r>
            <a:endParaRPr lang="en-GB" sz="2400" b="1" dirty="0">
              <a:solidFill>
                <a:prstClr val="white"/>
              </a:solidFill>
            </a:endParaRPr>
          </a:p>
        </p:txBody>
      </p:sp>
      <p:sp>
        <p:nvSpPr>
          <p:cNvPr id="6" name="Rounded Rectangle 5"/>
          <p:cNvSpPr/>
          <p:nvPr/>
        </p:nvSpPr>
        <p:spPr>
          <a:xfrm>
            <a:off x="4504915" y="2505184"/>
            <a:ext cx="3843090" cy="164677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Sex education: Meet gaps in knowledge, reassure, strengthen links to services</a:t>
            </a:r>
            <a:endParaRPr lang="en-GB" sz="2400" b="1" dirty="0">
              <a:solidFill>
                <a:prstClr val="white"/>
              </a:solidFill>
            </a:endParaRPr>
          </a:p>
        </p:txBody>
      </p:sp>
      <p:sp>
        <p:nvSpPr>
          <p:cNvPr id="13" name="Rounded Rectangle 12"/>
          <p:cNvSpPr/>
          <p:nvPr/>
        </p:nvSpPr>
        <p:spPr>
          <a:xfrm>
            <a:off x="1135824" y="2505184"/>
            <a:ext cx="3409511" cy="157873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Providers: Be aware and initiate conversation</a:t>
            </a:r>
            <a:endParaRPr lang="en-GB" sz="2400" b="1" dirty="0">
              <a:solidFill>
                <a:prstClr val="white"/>
              </a:solidFill>
            </a:endParaRPr>
          </a:p>
        </p:txBody>
      </p:sp>
      <p:sp>
        <p:nvSpPr>
          <p:cNvPr id="14" name="Rounded Rectangle 13"/>
          <p:cNvSpPr/>
          <p:nvPr/>
        </p:nvSpPr>
        <p:spPr>
          <a:xfrm>
            <a:off x="4504916" y="987574"/>
            <a:ext cx="3843089" cy="151761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Sex education: promote </a:t>
            </a:r>
            <a:r>
              <a:rPr lang="en-GB" sz="2400" b="1" dirty="0">
                <a:solidFill>
                  <a:prstClr val="white"/>
                </a:solidFill>
              </a:rPr>
              <a:t>gender equity, emphasise respect and </a:t>
            </a:r>
            <a:r>
              <a:rPr lang="en-GB" sz="2400" b="1" dirty="0" smtClean="0">
                <a:solidFill>
                  <a:prstClr val="white"/>
                </a:solidFill>
              </a:rPr>
              <a:t>responsibility</a:t>
            </a:r>
            <a:endParaRPr lang="en-GB" sz="2400" b="1" dirty="0">
              <a:solidFill>
                <a:prstClr val="white"/>
              </a:solidFill>
            </a:endParaRPr>
          </a:p>
          <a:p>
            <a:pPr algn="ctr"/>
            <a:endParaRPr lang="en-GB" dirty="0">
              <a:solidFill>
                <a:prstClr val="white"/>
              </a:solidFill>
            </a:endParaRPr>
          </a:p>
        </p:txBody>
      </p:sp>
    </p:spTree>
    <p:extLst>
      <p:ext uri="{BB962C8B-B14F-4D97-AF65-F5344CB8AC3E}">
        <p14:creationId xmlns:p14="http://schemas.microsoft.com/office/powerpoint/2010/main" val="1978418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a:t>Sexual function problems </a:t>
            </a:r>
            <a:r>
              <a:rPr lang="en-GB" dirty="0" smtClean="0"/>
              <a:t>are not uncommon </a:t>
            </a:r>
            <a:r>
              <a:rPr lang="en-GB" dirty="0"/>
              <a:t>among young people </a:t>
            </a:r>
            <a:r>
              <a:rPr lang="en-GB" dirty="0" smtClean="0"/>
              <a:t>and </a:t>
            </a:r>
            <a:r>
              <a:rPr lang="en-GB" dirty="0"/>
              <a:t>largely </a:t>
            </a:r>
            <a:r>
              <a:rPr lang="en-GB" dirty="0" smtClean="0"/>
              <a:t>unaddressed.</a:t>
            </a:r>
          </a:p>
          <a:p>
            <a:r>
              <a:rPr lang="en-GB" dirty="0" smtClean="0"/>
              <a:t>Addressing these needs </a:t>
            </a:r>
            <a:r>
              <a:rPr lang="en-GB" dirty="0"/>
              <a:t>will have benefits for other aspects of sexual health.  </a:t>
            </a:r>
            <a:endParaRPr lang="en-GB" dirty="0" smtClean="0"/>
          </a:p>
          <a:p>
            <a:r>
              <a:rPr lang="en-GB" dirty="0" smtClean="0"/>
              <a:t>Reassurance </a:t>
            </a:r>
            <a:r>
              <a:rPr lang="en-GB" dirty="0"/>
              <a:t>in clinical settings and information/advice in educational settings are inexpensive and potentially </a:t>
            </a:r>
            <a:r>
              <a:rPr lang="en-GB" dirty="0" smtClean="0"/>
              <a:t>effective.</a:t>
            </a:r>
            <a:endParaRPr lang="en-GB" dirty="0"/>
          </a:p>
        </p:txBody>
      </p:sp>
    </p:spTree>
    <p:extLst>
      <p:ext uri="{BB962C8B-B14F-4D97-AF65-F5344CB8AC3E}">
        <p14:creationId xmlns:p14="http://schemas.microsoft.com/office/powerpoint/2010/main" val="710354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Collaborators and Funders:</a:t>
            </a:r>
            <a:endParaRPr lang="en-GB"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3838" y="1131888"/>
            <a:ext cx="8920162" cy="281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9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7847"/>
            <a:ext cx="8640960" cy="857250"/>
          </a:xfrm>
        </p:spPr>
        <p:txBody>
          <a:bodyPr>
            <a:normAutofit fontScale="90000"/>
          </a:bodyPr>
          <a:lstStyle/>
          <a:p>
            <a:r>
              <a:rPr lang="en-GB" dirty="0" smtClean="0"/>
              <a:t>What professionals say; what young people say</a:t>
            </a:r>
            <a:endParaRPr lang="en-GB" dirty="0"/>
          </a:p>
        </p:txBody>
      </p:sp>
      <p:pic>
        <p:nvPicPr>
          <p:cNvPr id="8197" name="Picture 5" descr="C:\Users\kmitchell\AppData\Local\Microsoft\Windows\Temporary Internet Files\Content.IE5\GGJLJ9HJ\Professional-Woman-Stan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00" y="1347492"/>
            <a:ext cx="2952328" cy="3854544"/>
          </a:xfrm>
          <a:prstGeom prst="rect">
            <a:avLst/>
          </a:prstGeom>
          <a:noFill/>
          <a:scene3d>
            <a:camera prst="orthographicFront">
              <a:rot lat="0" lon="0" rev="21594000"/>
            </a:camera>
            <a:lightRig rig="threePt" dir="t"/>
          </a:scene3d>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051720" y="1347492"/>
            <a:ext cx="3744416" cy="1800200"/>
          </a:xfrm>
          <a:prstGeom prst="wedgeEllipseCallout">
            <a:avLst>
              <a:gd name="adj1" fmla="val -59061"/>
              <a:gd name="adj2" fmla="val 12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PREVENT HARM, AVOID STIS, AVOID UNPLANNED PREGNANCY, AVOID NON-CONSENSUAL SEX</a:t>
            </a:r>
            <a:endParaRPr lang="en-GB" b="1" dirty="0">
              <a:solidFill>
                <a:prstClr val="white"/>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472654"/>
            <a:ext cx="3470747" cy="381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2627784" y="3199284"/>
            <a:ext cx="4752528" cy="1944216"/>
          </a:xfrm>
          <a:prstGeom prst="wedgeEllipseCallout">
            <a:avLst>
              <a:gd name="adj1" fmla="val 36315"/>
              <a:gd name="adj2" fmla="val -7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ANXIETY ABOUT SEXUAL ORIENTATION, ANXIETY ABOUT GENDER IDENTITY, SOCIAL PRESSURES AND NORMS</a:t>
            </a:r>
            <a:endParaRPr lang="en-GB" b="1" dirty="0">
              <a:solidFill>
                <a:prstClr val="white"/>
              </a:solidFill>
            </a:endParaRPr>
          </a:p>
        </p:txBody>
      </p:sp>
    </p:spTree>
    <p:extLst>
      <p:ext uri="{BB962C8B-B14F-4D97-AF65-F5344CB8AC3E}">
        <p14:creationId xmlns:p14="http://schemas.microsoft.com/office/powerpoint/2010/main" val="333557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Absence of data permits silence</a:t>
            </a:r>
            <a:endParaRPr lang="en-GB" dirty="0"/>
          </a:p>
        </p:txBody>
      </p:sp>
      <p:pic>
        <p:nvPicPr>
          <p:cNvPr id="9219" name="Picture 3" descr="C:\Users\kmitchell\AppData\Local\Microsoft\Windows\Temporary Internet Files\Content.IE5\KXQSPWOJ\Waterloo_silence_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65684"/>
            <a:ext cx="3736674" cy="4710807"/>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1 (Border and Accent Bar) 5"/>
          <p:cNvSpPr/>
          <p:nvPr/>
        </p:nvSpPr>
        <p:spPr>
          <a:xfrm>
            <a:off x="6876256" y="1275606"/>
            <a:ext cx="2016224" cy="2808312"/>
          </a:xfrm>
          <a:prstGeom prst="accentBorderCallout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smtClean="0">
                <a:solidFill>
                  <a:prstClr val="black"/>
                </a:solidFill>
              </a:rPr>
              <a:t>Limits </a:t>
            </a:r>
            <a:r>
              <a:rPr lang="en-US" sz="2800" dirty="0">
                <a:solidFill>
                  <a:prstClr val="black"/>
                </a:solidFill>
              </a:rPr>
              <a:t>efforts to address sexual health holistically</a:t>
            </a:r>
          </a:p>
          <a:p>
            <a:pPr algn="ctr"/>
            <a:endParaRPr lang="en-GB" dirty="0">
              <a:solidFill>
                <a:prstClr val="white"/>
              </a:solidFill>
            </a:endParaRPr>
          </a:p>
        </p:txBody>
      </p:sp>
      <p:sp>
        <p:nvSpPr>
          <p:cNvPr id="9" name="Line Callout 1 (Border and Accent Bar) 8"/>
          <p:cNvSpPr/>
          <p:nvPr/>
        </p:nvSpPr>
        <p:spPr>
          <a:xfrm>
            <a:off x="179512" y="1277583"/>
            <a:ext cx="2016224" cy="2808312"/>
          </a:xfrm>
          <a:prstGeom prst="accentBorderCallout1">
            <a:avLst>
              <a:gd name="adj1" fmla="val 17587"/>
              <a:gd name="adj2" fmla="val 113146"/>
              <a:gd name="adj3" fmla="val 112112"/>
              <a:gd name="adj4" fmla="val 136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smtClean="0">
                <a:solidFill>
                  <a:prstClr val="black"/>
                </a:solidFill>
              </a:rPr>
              <a:t>Reinforces </a:t>
            </a:r>
            <a:r>
              <a:rPr lang="en-US" sz="2000" dirty="0">
                <a:solidFill>
                  <a:prstClr val="black"/>
                </a:solidFill>
              </a:rPr>
              <a:t>the belief that sexual function and well-being are less relevant to young people</a:t>
            </a:r>
            <a:endParaRPr lang="en-GB" sz="2000" dirty="0">
              <a:solidFill>
                <a:prstClr val="black"/>
              </a:solidFill>
            </a:endParaRPr>
          </a:p>
          <a:p>
            <a:pPr algn="ctr"/>
            <a:endParaRPr lang="en-GB" dirty="0">
              <a:solidFill>
                <a:prstClr val="white"/>
              </a:solidFill>
            </a:endParaRPr>
          </a:p>
        </p:txBody>
      </p:sp>
    </p:spTree>
    <p:extLst>
      <p:ext uri="{BB962C8B-B14F-4D97-AF65-F5344CB8AC3E}">
        <p14:creationId xmlns:p14="http://schemas.microsoft.com/office/powerpoint/2010/main" val="54183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NATSAL\Outputs\First authored conf abstracts\BASHH -yp probs\prefer a malte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7494"/>
            <a:ext cx="3476185" cy="4803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915566"/>
            <a:ext cx="2520280" cy="1569660"/>
          </a:xfrm>
          <a:prstGeom prst="rect">
            <a:avLst/>
          </a:prstGeom>
          <a:noFill/>
        </p:spPr>
        <p:txBody>
          <a:bodyPr wrap="square" rtlCol="0">
            <a:spAutoFit/>
          </a:bodyPr>
          <a:lstStyle/>
          <a:p>
            <a:r>
              <a:rPr lang="en-GB" sz="3200" dirty="0" smtClean="0">
                <a:solidFill>
                  <a:prstClr val="black"/>
                </a:solidFill>
              </a:rPr>
              <a:t>Assumptions about sexual dysfunction</a:t>
            </a:r>
            <a:endParaRPr lang="en-GB" sz="3200" dirty="0">
              <a:solidFill>
                <a:prstClr val="black"/>
              </a:solidFill>
            </a:endParaRPr>
          </a:p>
        </p:txBody>
      </p:sp>
      <p:sp>
        <p:nvSpPr>
          <p:cNvPr id="5" name="TextBox 4"/>
          <p:cNvSpPr txBox="1"/>
          <p:nvPr/>
        </p:nvSpPr>
        <p:spPr>
          <a:xfrm>
            <a:off x="7092280" y="329629"/>
            <a:ext cx="1561646" cy="307777"/>
          </a:xfrm>
          <a:prstGeom prst="rect">
            <a:avLst/>
          </a:prstGeom>
          <a:noFill/>
        </p:spPr>
        <p:txBody>
          <a:bodyPr wrap="none" rtlCol="0">
            <a:spAutoFit/>
          </a:bodyPr>
          <a:lstStyle/>
          <a:p>
            <a:r>
              <a:rPr lang="en-GB" sz="1400" dirty="0" err="1" smtClean="0">
                <a:solidFill>
                  <a:prstClr val="black"/>
                </a:solidFill>
              </a:rPr>
              <a:t>Dailymail</a:t>
            </a:r>
            <a:r>
              <a:rPr lang="en-GB" sz="1400" dirty="0" smtClean="0">
                <a:solidFill>
                  <a:prstClr val="black"/>
                </a:solidFill>
              </a:rPr>
              <a:t> online©</a:t>
            </a:r>
            <a:endParaRPr lang="en-GB" sz="1400" dirty="0">
              <a:solidFill>
                <a:prstClr val="black"/>
              </a:solidFill>
            </a:endParaRPr>
          </a:p>
        </p:txBody>
      </p:sp>
    </p:spTree>
    <p:extLst>
      <p:ext uri="{BB962C8B-B14F-4D97-AF65-F5344CB8AC3E}">
        <p14:creationId xmlns:p14="http://schemas.microsoft.com/office/powerpoint/2010/main" val="82521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Data from </a:t>
            </a:r>
            <a:r>
              <a:rPr lang="en-GB" dirty="0"/>
              <a:t>a national probability survey of 15,162 British men and women (Natsal-3), undertaken from 2010-2012 using computer-assisted self-interviews (CASI). </a:t>
            </a:r>
            <a:endParaRPr lang="en-GB" dirty="0" smtClean="0"/>
          </a:p>
          <a:p>
            <a:r>
              <a:rPr lang="en-GB" dirty="0" smtClean="0"/>
              <a:t>Complex </a:t>
            </a:r>
            <a:r>
              <a:rPr lang="en-GB" dirty="0"/>
              <a:t>survey analyses of data from participants aged 16-21 (854 men and 1021 women sexually active in the last year; 262 men and 255 women sexually experienced but not active in the last year).</a:t>
            </a:r>
          </a:p>
          <a:p>
            <a:endParaRPr lang="en-GB" dirty="0"/>
          </a:p>
        </p:txBody>
      </p:sp>
    </p:spTree>
    <p:extLst>
      <p:ext uri="{BB962C8B-B14F-4D97-AF65-F5344CB8AC3E}">
        <p14:creationId xmlns:p14="http://schemas.microsoft.com/office/powerpoint/2010/main" val="370693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a:t>
            </a:r>
            <a:endParaRPr lang="en-GB" dirty="0"/>
          </a:p>
        </p:txBody>
      </p:sp>
      <p:sp>
        <p:nvSpPr>
          <p:cNvPr id="3" name="Content Placeholder 2"/>
          <p:cNvSpPr>
            <a:spLocks noGrp="1"/>
          </p:cNvSpPr>
          <p:nvPr>
            <p:ph idx="1"/>
          </p:nvPr>
        </p:nvSpPr>
        <p:spPr/>
        <p:txBody>
          <a:bodyPr/>
          <a:lstStyle/>
          <a:p>
            <a:r>
              <a:rPr lang="en-GB" dirty="0" smtClean="0"/>
              <a:t>Items from the </a:t>
            </a:r>
            <a:r>
              <a:rPr lang="en-GB" dirty="0" err="1" smtClean="0"/>
              <a:t>Natsal</a:t>
            </a:r>
            <a:r>
              <a:rPr lang="en-GB" dirty="0" smtClean="0"/>
              <a:t>-SF (validated 17 item measure designed for population surveys)</a:t>
            </a:r>
          </a:p>
          <a:p>
            <a:r>
              <a:rPr lang="en-GB" dirty="0" smtClean="0"/>
              <a:t>8 sexual problems lasting 3 months or more</a:t>
            </a:r>
          </a:p>
          <a:p>
            <a:r>
              <a:rPr lang="en-GB" dirty="0" smtClean="0"/>
              <a:t>Distress about problem</a:t>
            </a:r>
          </a:p>
          <a:p>
            <a:r>
              <a:rPr lang="en-GB" dirty="0" smtClean="0"/>
              <a:t>Distress about sex life, avoidance of sex due to difficulties, satisfaction with sex life</a:t>
            </a:r>
          </a:p>
          <a:p>
            <a:endParaRPr lang="en-GB" dirty="0"/>
          </a:p>
        </p:txBody>
      </p:sp>
    </p:spTree>
    <p:extLst>
      <p:ext uri="{BB962C8B-B14F-4D97-AF65-F5344CB8AC3E}">
        <p14:creationId xmlns:p14="http://schemas.microsoft.com/office/powerpoint/2010/main" val="41240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3638"/>
            <a:ext cx="8229600" cy="857250"/>
          </a:xfrm>
        </p:spPr>
        <p:txBody>
          <a:bodyPr>
            <a:noAutofit/>
          </a:bodyPr>
          <a:lstStyle/>
          <a:p>
            <a:r>
              <a:rPr lang="en-GB" sz="8000" dirty="0" smtClean="0"/>
              <a:t>Results</a:t>
            </a:r>
            <a:endParaRPr lang="en-GB" sz="8000" dirty="0"/>
          </a:p>
        </p:txBody>
      </p:sp>
    </p:spTree>
    <p:extLst>
      <p:ext uri="{BB962C8B-B14F-4D97-AF65-F5344CB8AC3E}">
        <p14:creationId xmlns:p14="http://schemas.microsoft.com/office/powerpoint/2010/main" val="418821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92" y="18703"/>
            <a:ext cx="8229600" cy="857250"/>
          </a:xfrm>
        </p:spPr>
        <p:txBody>
          <a:bodyPr>
            <a:normAutofit/>
          </a:bodyPr>
          <a:lstStyle/>
          <a:p>
            <a:r>
              <a:rPr lang="en-GB" sz="2400" b="1" dirty="0"/>
              <a:t>Sexual function problems, sexually active </a:t>
            </a:r>
            <a:r>
              <a:rPr lang="en-GB" sz="2400" b="1" dirty="0" smtClean="0"/>
              <a:t>men </a:t>
            </a:r>
            <a:r>
              <a:rPr lang="en-GB" sz="2400" b="1" dirty="0"/>
              <a:t>aged 16-21</a:t>
            </a:r>
          </a:p>
        </p:txBody>
      </p:sp>
      <p:graphicFrame>
        <p:nvGraphicFramePr>
          <p:cNvPr id="6" name="Table 5"/>
          <p:cNvGraphicFramePr>
            <a:graphicFrameLocks noGrp="1"/>
          </p:cNvGraphicFramePr>
          <p:nvPr>
            <p:extLst>
              <p:ext uri="{D42A27DB-BD31-4B8C-83A1-F6EECF244321}">
                <p14:modId xmlns:p14="http://schemas.microsoft.com/office/powerpoint/2010/main" val="3757692251"/>
              </p:ext>
            </p:extLst>
          </p:nvPr>
        </p:nvGraphicFramePr>
        <p:xfrm>
          <a:off x="251520" y="699542"/>
          <a:ext cx="8640960" cy="3672411"/>
        </p:xfrm>
        <a:graphic>
          <a:graphicData uri="http://schemas.openxmlformats.org/drawingml/2006/table">
            <a:tbl>
              <a:tblPr/>
              <a:tblGrid>
                <a:gridCol w="2986687"/>
                <a:gridCol w="991597"/>
                <a:gridCol w="992298"/>
                <a:gridCol w="892926"/>
                <a:gridCol w="892228"/>
                <a:gridCol w="892926"/>
                <a:gridCol w="992298"/>
              </a:tblGrid>
              <a:tr h="1102743">
                <a:tc>
                  <a:txBody>
                    <a:bodyPr/>
                    <a:lstStyle/>
                    <a:p>
                      <a:pPr>
                        <a:lnSpc>
                          <a:spcPct val="115000"/>
                        </a:lnSpc>
                        <a:spcAft>
                          <a:spcPts val="0"/>
                        </a:spcAft>
                      </a:pPr>
                      <a:r>
                        <a:rPr lang="en-US" sz="1200" dirty="0">
                          <a:solidFill>
                            <a:srgbClr val="000000"/>
                          </a:solidFill>
                          <a:latin typeface="Calibri"/>
                          <a:ea typeface="Times New Roman"/>
                        </a:rPr>
                        <a:t> </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gridSpan="2">
                  <a:txBody>
                    <a:bodyPr/>
                    <a:lstStyle/>
                    <a:p>
                      <a:pPr algn="ctr">
                        <a:lnSpc>
                          <a:spcPct val="115000"/>
                        </a:lnSpc>
                        <a:spcAft>
                          <a:spcPts val="0"/>
                        </a:spcAft>
                      </a:pPr>
                      <a:r>
                        <a:rPr lang="en-US" sz="1200" b="1" dirty="0">
                          <a:solidFill>
                            <a:srgbClr val="000000"/>
                          </a:solidFill>
                          <a:latin typeface="Calibri"/>
                          <a:ea typeface="Times New Roman"/>
                        </a:rPr>
                        <a:t>% reporting each </a:t>
                      </a:r>
                      <a:endParaRPr lang="en-GB" sz="1200" dirty="0">
                        <a:latin typeface="Times New Roman"/>
                        <a:ea typeface="Times New Roman"/>
                      </a:endParaRPr>
                    </a:p>
                    <a:p>
                      <a:pPr algn="ctr">
                        <a:lnSpc>
                          <a:spcPct val="115000"/>
                        </a:lnSpc>
                        <a:spcAft>
                          <a:spcPts val="0"/>
                        </a:spcAft>
                      </a:pPr>
                      <a:r>
                        <a:rPr lang="en-US" sz="1200" b="1" dirty="0">
                          <a:solidFill>
                            <a:srgbClr val="000000"/>
                          </a:solidFill>
                          <a:latin typeface="Calibri"/>
                          <a:ea typeface="Times New Roman"/>
                        </a:rPr>
                        <a:t>sexual function </a:t>
                      </a:r>
                      <a:r>
                        <a:rPr lang="en-US" sz="1200" b="1" dirty="0" smtClean="0">
                          <a:solidFill>
                            <a:srgbClr val="000000"/>
                          </a:solidFill>
                          <a:latin typeface="Calibri"/>
                          <a:ea typeface="Times New Roman"/>
                        </a:rPr>
                        <a:t>problem</a:t>
                      </a:r>
                    </a:p>
                    <a:p>
                      <a:pPr algn="ctr">
                        <a:lnSpc>
                          <a:spcPct val="115000"/>
                        </a:lnSpc>
                        <a:spcAft>
                          <a:spcPts val="0"/>
                        </a:spcAft>
                      </a:pPr>
                      <a:endParaRPr lang="en-US" sz="1200" b="1" dirty="0" smtClean="0">
                        <a:solidFill>
                          <a:srgbClr val="000000"/>
                        </a:solidFill>
                        <a:latin typeface="Calibri"/>
                        <a:ea typeface="Times New Roman"/>
                      </a:endParaRPr>
                    </a:p>
                    <a:p>
                      <a:pPr algn="ctr">
                        <a:lnSpc>
                          <a:spcPct val="115000"/>
                        </a:lnSpc>
                        <a:spcAft>
                          <a:spcPts val="0"/>
                        </a:spcAft>
                      </a:pP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b="1" dirty="0">
                          <a:solidFill>
                            <a:srgbClr val="000000"/>
                          </a:solidFill>
                          <a:latin typeface="Calibri"/>
                          <a:ea typeface="Times New Roman"/>
                        </a:rPr>
                        <a:t>% reporting each problem and distress about </a:t>
                      </a:r>
                      <a:r>
                        <a:rPr lang="en-US" sz="1200" b="1" dirty="0" smtClean="0">
                          <a:solidFill>
                            <a:srgbClr val="000000"/>
                          </a:solidFill>
                          <a:latin typeface="Calibri"/>
                          <a:ea typeface="Times New Roman"/>
                        </a:rPr>
                        <a:t>it</a:t>
                      </a:r>
                    </a:p>
                    <a:p>
                      <a:pPr algn="ctr">
                        <a:lnSpc>
                          <a:spcPct val="115000"/>
                        </a:lnSpc>
                        <a:spcAft>
                          <a:spcPts val="0"/>
                        </a:spcAft>
                      </a:pPr>
                      <a:endParaRPr lang="en-US" sz="1200" b="1" dirty="0" smtClean="0">
                        <a:solidFill>
                          <a:srgbClr val="000000"/>
                        </a:solidFill>
                        <a:latin typeface="Calibri"/>
                        <a:ea typeface="Times New Roman"/>
                      </a:endParaRPr>
                    </a:p>
                    <a:p>
                      <a:pPr algn="ctr">
                        <a:lnSpc>
                          <a:spcPct val="115000"/>
                        </a:lnSpc>
                        <a:spcAft>
                          <a:spcPts val="0"/>
                        </a:spcAft>
                      </a:pP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b="1" dirty="0">
                          <a:solidFill>
                            <a:srgbClr val="000000"/>
                          </a:solidFill>
                          <a:latin typeface="Calibri"/>
                          <a:ea typeface="Times New Roman"/>
                        </a:rPr>
                        <a:t>Of those reporting each sexual function problem, % fairly or very distressed about it</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r>
              <a:tr h="214139">
                <a:tc>
                  <a:txBody>
                    <a:bodyPr/>
                    <a:lstStyle/>
                    <a:p>
                      <a:pPr>
                        <a:lnSpc>
                          <a:spcPct val="115000"/>
                        </a:lnSpc>
                        <a:spcAft>
                          <a:spcPts val="0"/>
                        </a:spcAft>
                      </a:pPr>
                      <a:r>
                        <a:rPr lang="en-US" sz="1200" b="1">
                          <a:solidFill>
                            <a:srgbClr val="000000"/>
                          </a:solidFill>
                          <a:latin typeface="Calibri"/>
                          <a:ea typeface="Times New Roman"/>
                        </a:rPr>
                        <a:t>Denominators*</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gridSpan="2">
                  <a:txBody>
                    <a:bodyPr/>
                    <a:lstStyle/>
                    <a:p>
                      <a:pPr algn="ctr">
                        <a:lnSpc>
                          <a:spcPct val="115000"/>
                        </a:lnSpc>
                        <a:spcAft>
                          <a:spcPts val="0"/>
                        </a:spcAft>
                      </a:pPr>
                      <a:r>
                        <a:rPr lang="en-US" sz="1200">
                          <a:solidFill>
                            <a:srgbClr val="000000"/>
                          </a:solidFill>
                          <a:latin typeface="Calibri"/>
                          <a:ea typeface="Times New Roman"/>
                        </a:rPr>
                        <a:t>854, 610</a:t>
                      </a:r>
                      <a:endParaRPr lang="en-GB" sz="120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dirty="0">
                          <a:solidFill>
                            <a:srgbClr val="000000"/>
                          </a:solidFill>
                          <a:latin typeface="Calibri"/>
                          <a:ea typeface="Times New Roman"/>
                        </a:rPr>
                        <a:t>854, 610</a:t>
                      </a:r>
                      <a:endParaRPr lang="en-GB" sz="1200" dirty="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gridSpan="2">
                  <a:txBody>
                    <a:bodyPr/>
                    <a:lstStyle/>
                    <a:p>
                      <a:pPr algn="ctr">
                        <a:lnSpc>
                          <a:spcPct val="115000"/>
                        </a:lnSpc>
                        <a:spcAft>
                          <a:spcPts val="0"/>
                        </a:spcAft>
                      </a:pPr>
                      <a:r>
                        <a:rPr lang="en-US" sz="1200" dirty="0">
                          <a:solidFill>
                            <a:srgbClr val="000000"/>
                          </a:solidFill>
                          <a:latin typeface="Calibri"/>
                          <a:ea typeface="Times New Roman"/>
                        </a:rPr>
                        <a:t>281, 204*</a:t>
                      </a:r>
                      <a:endParaRPr lang="en-GB" sz="1200" dirty="0">
                        <a:latin typeface="Times New Roman"/>
                        <a:ea typeface="Times New Roman"/>
                      </a:endParaRPr>
                    </a:p>
                  </a:txBody>
                  <a:tcPr marL="47501" marR="47501" marT="0" marB="0">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r>
              <a:tr h="214139">
                <a:tc>
                  <a:txBody>
                    <a:bodyPr/>
                    <a:lstStyle/>
                    <a:p>
                      <a:pPr>
                        <a:lnSpc>
                          <a:spcPct val="115000"/>
                        </a:lnSpc>
                        <a:spcAft>
                          <a:spcPts val="0"/>
                        </a:spcAft>
                      </a:pPr>
                      <a:r>
                        <a:rPr lang="en-US" sz="1200" b="1">
                          <a:solidFill>
                            <a:srgbClr val="000000"/>
                          </a:solidFill>
                          <a:latin typeface="Calibri"/>
                          <a:ea typeface="Times New Roman"/>
                        </a:rPr>
                        <a:t> </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Percent</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95% C.I.</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dirty="0">
                          <a:solidFill>
                            <a:srgbClr val="000000"/>
                          </a:solidFill>
                          <a:latin typeface="Calibri"/>
                          <a:ea typeface="Times New Roman"/>
                        </a:rPr>
                        <a:t>Percent</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dirty="0">
                          <a:solidFill>
                            <a:srgbClr val="000000"/>
                          </a:solidFill>
                          <a:latin typeface="Calibri"/>
                          <a:ea typeface="Times New Roman"/>
                        </a:rPr>
                        <a:t>95% C.I.</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a:solidFill>
                            <a:srgbClr val="000000"/>
                          </a:solidFill>
                          <a:latin typeface="Calibri"/>
                          <a:ea typeface="Times New Roman"/>
                        </a:rPr>
                        <a:t>Percent</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b="1" dirty="0">
                          <a:solidFill>
                            <a:srgbClr val="000000"/>
                          </a:solidFill>
                          <a:latin typeface="Calibri"/>
                          <a:ea typeface="Times New Roman"/>
                        </a:rPr>
                        <a:t>95% C.I.</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Lacked interest in having sex</a:t>
                      </a:r>
                      <a:endParaRPr lang="en-GB" sz="1200" b="1" dirty="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10.50%</a:t>
                      </a:r>
                      <a:endParaRPr lang="en-GB" sz="120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(8.1-13.5)</a:t>
                      </a:r>
                      <a:endParaRPr lang="en-GB" sz="120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1.40%</a:t>
                      </a:r>
                      <a:endParaRPr lang="en-GB" sz="120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(0.8-2.5)</a:t>
                      </a:r>
                      <a:endParaRPr lang="en-GB" sz="1200" dirty="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13.20%</a:t>
                      </a:r>
                      <a:endParaRPr lang="en-GB" sz="120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[7.2-22.8]</a:t>
                      </a:r>
                      <a:endParaRPr lang="en-GB" sz="1200" dirty="0">
                        <a:latin typeface="Times New Roman"/>
                        <a:ea typeface="Times New Roman"/>
                      </a:endParaRPr>
                    </a:p>
                  </a:txBody>
                  <a:tcPr marL="47501" marR="47501" marT="0"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Lacked enjoyment in sex</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5.40%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(4.0-7.3)</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0.90%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(0.4-1.7)</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16.20%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[8.1-29.8]</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Felt anxious during sex</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4.80%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(3.5-6.6)</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1.50%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(0.8-2.7)</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30.40%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[17.9-46.6]</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a:solidFill>
                            <a:srgbClr val="000000"/>
                          </a:solidFill>
                          <a:latin typeface="Calibri"/>
                          <a:ea typeface="Times New Roman"/>
                        </a:rPr>
                        <a:t>Felt physical pain as a result of sex</a:t>
                      </a:r>
                      <a:endParaRPr lang="en-GB" sz="1200" b="1">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1.90%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(1.1-3.4)</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0.20%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(0.1-0.9)</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11.30%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[2.5-39.1]</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a:solidFill>
                            <a:srgbClr val="000000"/>
                          </a:solidFill>
                          <a:latin typeface="Calibri"/>
                          <a:ea typeface="Times New Roman"/>
                        </a:rPr>
                        <a:t>No excitement or arousal during sex</a:t>
                      </a:r>
                      <a:endParaRPr lang="en-GB" sz="1200" b="1">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3.20%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(2.1-4.8)</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0.80%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(0.4-2.0)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25.90%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[11.5-48.4]</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Difficulty in reaching climax</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8.30%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(6.4-10.8)</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1.60%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(0.8-3.0)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19.20%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[10.5-32.4]</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Reached climax too quickly</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13.20%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(11.0-15.7)</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4.50%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(3.2-6.3)</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34.20%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[25.5-44.1]</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Difficulty getting/keeping an erection</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7.80%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(6.0-10.2)</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3.30%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(2.2-4.9)</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42.10%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[29.1-56.4]</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Experienced one or more of these</a:t>
                      </a:r>
                      <a:endParaRPr lang="en-GB" sz="1200" b="1" dirty="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33.80%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(30.2-37.7)</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9.10%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(7.2-11.4)</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26.90%</a:t>
                      </a:r>
                      <a:endParaRPr lang="en-GB" sz="1200">
                        <a:latin typeface="Times New Roman"/>
                        <a:ea typeface="Times New Roman"/>
                      </a:endParaRPr>
                    </a:p>
                  </a:txBody>
                  <a:tcPr marL="47501" marR="47501" marT="0" marB="0" anchor="b">
                    <a:lnL>
                      <a:noFill/>
                    </a:lnL>
                    <a:lnR>
                      <a:noFill/>
                    </a:lnR>
                    <a:lnT>
                      <a:noFill/>
                    </a:lnT>
                    <a:lnB>
                      <a:noFill/>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[21.5-33.0]</a:t>
                      </a:r>
                      <a:endParaRPr lang="en-GB" sz="1200" dirty="0">
                        <a:latin typeface="Times New Roman"/>
                        <a:ea typeface="Times New Roman"/>
                      </a:endParaRPr>
                    </a:p>
                  </a:txBody>
                  <a:tcPr marL="47501" marR="47501" marT="0" marB="0" anchor="b">
                    <a:lnL>
                      <a:noFill/>
                    </a:lnL>
                    <a:lnR>
                      <a:noFill/>
                    </a:lnR>
                    <a:lnT>
                      <a:noFill/>
                    </a:lnT>
                    <a:lnB>
                      <a:noFill/>
                    </a:lnB>
                    <a:solidFill>
                      <a:srgbClr val="92D050"/>
                    </a:solidFill>
                  </a:tcPr>
                </a:tc>
              </a:tr>
              <a:tr h="214139">
                <a:tc>
                  <a:txBody>
                    <a:bodyPr/>
                    <a:lstStyle/>
                    <a:p>
                      <a:pPr>
                        <a:lnSpc>
                          <a:spcPct val="115000"/>
                        </a:lnSpc>
                        <a:spcAft>
                          <a:spcPts val="0"/>
                        </a:spcAft>
                      </a:pPr>
                      <a:r>
                        <a:rPr lang="en-US" sz="1200" b="1" dirty="0">
                          <a:solidFill>
                            <a:srgbClr val="000000"/>
                          </a:solidFill>
                          <a:latin typeface="Calibri"/>
                          <a:ea typeface="Times New Roman"/>
                        </a:rPr>
                        <a:t>Sought help or advice for sex life</a:t>
                      </a:r>
                      <a:endParaRPr lang="en-GB" sz="1200" b="1"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26.00%</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(22.9-29.5)</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 </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 </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a:solidFill>
                            <a:srgbClr val="000000"/>
                          </a:solidFill>
                          <a:latin typeface="Calibri"/>
                          <a:ea typeface="Times New Roman"/>
                        </a:rPr>
                        <a:t> </a:t>
                      </a:r>
                      <a:endParaRPr lang="en-GB" sz="120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200" dirty="0">
                          <a:solidFill>
                            <a:srgbClr val="000000"/>
                          </a:solidFill>
                          <a:latin typeface="Calibri"/>
                          <a:ea typeface="Times New Roman"/>
                        </a:rPr>
                        <a:t> </a:t>
                      </a:r>
                      <a:endParaRPr lang="en-GB" sz="1200" dirty="0">
                        <a:latin typeface="Times New Roman"/>
                        <a:ea typeface="Times New Roman"/>
                      </a:endParaRPr>
                    </a:p>
                  </a:txBody>
                  <a:tcPr marL="47501" marR="47501"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7" name="TextBox 6"/>
          <p:cNvSpPr txBox="1"/>
          <p:nvPr/>
        </p:nvSpPr>
        <p:spPr>
          <a:xfrm>
            <a:off x="107504" y="4431263"/>
            <a:ext cx="8205708" cy="246221"/>
          </a:xfrm>
          <a:prstGeom prst="rect">
            <a:avLst/>
          </a:prstGeom>
          <a:noFill/>
        </p:spPr>
        <p:txBody>
          <a:bodyPr wrap="none" rtlCol="0">
            <a:spAutoFit/>
          </a:bodyPr>
          <a:lstStyle/>
          <a:p>
            <a:r>
              <a:rPr lang="en-US" sz="1200" baseline="30000" dirty="0" smtClean="0">
                <a:solidFill>
                  <a:prstClr val="black"/>
                </a:solidFill>
              </a:rPr>
              <a:t>* Denominator varies for each individual sexual function problem in this column. The </a:t>
            </a:r>
            <a:r>
              <a:rPr lang="en-US" sz="1200" baseline="30000" dirty="0" err="1" smtClean="0">
                <a:solidFill>
                  <a:prstClr val="black"/>
                </a:solidFill>
              </a:rPr>
              <a:t>unweighted</a:t>
            </a:r>
            <a:r>
              <a:rPr lang="en-US" sz="1200" baseline="30000" dirty="0" smtClean="0">
                <a:solidFill>
                  <a:prstClr val="black"/>
                </a:solidFill>
              </a:rPr>
              <a:t> and weighted denominator listed is for those that experienced one or more of these problems</a:t>
            </a:r>
            <a:r>
              <a:rPr lang="en-US" sz="1000" baseline="30000" dirty="0" smtClean="0">
                <a:solidFill>
                  <a:prstClr val="black"/>
                </a:solidFill>
              </a:rPr>
              <a:t>.</a:t>
            </a:r>
            <a:endParaRPr lang="en-GB" sz="1000" dirty="0">
              <a:solidFill>
                <a:prstClr val="black"/>
              </a:solidFill>
            </a:endParaRPr>
          </a:p>
        </p:txBody>
      </p:sp>
      <p:sp>
        <p:nvSpPr>
          <p:cNvPr id="4" name="Frame 3"/>
          <p:cNvSpPr/>
          <p:nvPr/>
        </p:nvSpPr>
        <p:spPr>
          <a:xfrm>
            <a:off x="3419872" y="3939902"/>
            <a:ext cx="648072"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8" name="Frame 7"/>
          <p:cNvSpPr/>
          <p:nvPr/>
        </p:nvSpPr>
        <p:spPr>
          <a:xfrm>
            <a:off x="5364088" y="3942531"/>
            <a:ext cx="648072"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Frame 8"/>
          <p:cNvSpPr/>
          <p:nvPr/>
        </p:nvSpPr>
        <p:spPr>
          <a:xfrm>
            <a:off x="7092280" y="3952453"/>
            <a:ext cx="648072"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1" name="Frame 10"/>
          <p:cNvSpPr/>
          <p:nvPr/>
        </p:nvSpPr>
        <p:spPr>
          <a:xfrm>
            <a:off x="5364088" y="3535846"/>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Frame 13"/>
          <p:cNvSpPr/>
          <p:nvPr/>
        </p:nvSpPr>
        <p:spPr>
          <a:xfrm>
            <a:off x="5364088" y="2248297"/>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5" name="Frame 14"/>
          <p:cNvSpPr/>
          <p:nvPr/>
        </p:nvSpPr>
        <p:spPr>
          <a:xfrm>
            <a:off x="5317815" y="2655565"/>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6" name="Frame 15"/>
          <p:cNvSpPr/>
          <p:nvPr/>
        </p:nvSpPr>
        <p:spPr>
          <a:xfrm>
            <a:off x="5364088" y="3700184"/>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7" name="Frame 16"/>
          <p:cNvSpPr/>
          <p:nvPr/>
        </p:nvSpPr>
        <p:spPr>
          <a:xfrm>
            <a:off x="7113959" y="2655565"/>
            <a:ext cx="648072" cy="216024"/>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6098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slide">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8064A2"/>
      </a:accent4>
      <a:accent5>
        <a:srgbClr val="B1DFD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1">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B1DFDF"/>
      </a:accent4>
      <a:accent5>
        <a:srgbClr val="080808"/>
      </a:accent5>
      <a:accent6>
        <a:srgbClr val="000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1870</Words>
  <Application>Microsoft Office PowerPoint</Application>
  <PresentationFormat>On-screen Show (16:9)</PresentationFormat>
  <Paragraphs>304</Paragraphs>
  <Slides>22</Slides>
  <Notes>14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29" baseType="lpstr">
      <vt:lpstr>Custom Design</vt:lpstr>
      <vt:lpstr>6_Custom Design</vt:lpstr>
      <vt:lpstr>2_Office Theme</vt:lpstr>
      <vt:lpstr>NHS_CF_LN9471</vt:lpstr>
      <vt:lpstr>Title slide</vt:lpstr>
      <vt:lpstr>Body 1</vt:lpstr>
      <vt:lpstr>think-cell Slide</vt:lpstr>
      <vt:lpstr>Sexual function problems in British 16-21 year olds: Cause for concern?</vt:lpstr>
      <vt:lpstr>DEFINITION</vt:lpstr>
      <vt:lpstr>What professionals say; what young people say</vt:lpstr>
      <vt:lpstr>Absence of data permits silence</vt:lpstr>
      <vt:lpstr>PowerPoint Presentation</vt:lpstr>
      <vt:lpstr>Methods</vt:lpstr>
      <vt:lpstr>Measures</vt:lpstr>
      <vt:lpstr>Results</vt:lpstr>
      <vt:lpstr>Sexual function problems, sexually active men aged 16-21</vt:lpstr>
      <vt:lpstr>Sexual function problems, sexually active women aged 16-21</vt:lpstr>
      <vt:lpstr>PowerPoint Presentation</vt:lpstr>
      <vt:lpstr>Help-seeking among sexually active young people with and without  Sexual Function problems</vt:lpstr>
      <vt:lpstr>Distress, avoidance and dissatisfaction among non-sexually active young people</vt:lpstr>
      <vt:lpstr>Cause for concern?</vt:lpstr>
      <vt:lpstr>Practice effect?</vt:lpstr>
      <vt:lpstr> </vt:lpstr>
      <vt:lpstr>What young people want…</vt:lpstr>
      <vt:lpstr>Sex education often fails to meet needs</vt:lpstr>
      <vt:lpstr>Rationale for talking about pleasure</vt:lpstr>
      <vt:lpstr>Strategies……</vt:lpstr>
      <vt:lpstr>Conclusions</vt:lpstr>
      <vt:lpstr>Collaborators and Funders:</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57</cp:revision>
  <dcterms:created xsi:type="dcterms:W3CDTF">2015-05-13T13:06:46Z</dcterms:created>
  <dcterms:modified xsi:type="dcterms:W3CDTF">2016-07-11T15:47:51Z</dcterms:modified>
</cp:coreProperties>
</file>