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4" r:id="rId3"/>
    <p:sldMasterId id="2147483747" r:id="rId4"/>
    <p:sldMasterId id="2147483832" r:id="rId5"/>
    <p:sldMasterId id="2147483835" r:id="rId6"/>
    <p:sldMasterId id="2147483838" r:id="rId7"/>
  </p:sldMasterIdLst>
  <p:notesMasterIdLst>
    <p:notesMasterId r:id="rId20"/>
  </p:notesMasterIdLst>
  <p:sldIdLst>
    <p:sldId id="279" r:id="rId8"/>
    <p:sldId id="550" r:id="rId9"/>
    <p:sldId id="551" r:id="rId10"/>
    <p:sldId id="552" r:id="rId11"/>
    <p:sldId id="553" r:id="rId12"/>
    <p:sldId id="554" r:id="rId13"/>
    <p:sldId id="555" r:id="rId14"/>
    <p:sldId id="556" r:id="rId15"/>
    <p:sldId id="557" r:id="rId16"/>
    <p:sldId id="558" r:id="rId17"/>
    <p:sldId id="559" r:id="rId18"/>
    <p:sldId id="560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544" autoAdjust="0"/>
    <p:restoredTop sz="94660"/>
  </p:normalViewPr>
  <p:slideViewPr>
    <p:cSldViewPr>
      <p:cViewPr varScale="1">
        <p:scale>
          <a:sx n="87" d="100"/>
          <a:sy n="87" d="100"/>
        </p:scale>
        <p:origin x="-546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8629D-CD5A-4C49-9CDA-EEAC74C8623D}" type="datetimeFigureOut">
              <a:rPr lang="en-GB" smtClean="0"/>
              <a:t>11/07/2016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67B0F-8899-4363-B1FF-1F9166B639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696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Rationale </a:t>
            </a:r>
          </a:p>
          <a:p>
            <a:endParaRPr lang="en-GB" dirty="0" smtClean="0"/>
          </a:p>
          <a:p>
            <a:r>
              <a:rPr lang="en-GB" dirty="0" smtClean="0"/>
              <a:t>Remove last bullet point – that is my aim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93F40-2277-2843-948C-0F184FEE4D8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176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93F40-2277-2843-948C-0F184FEE4D8C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812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Add column,</a:t>
            </a:r>
            <a:r>
              <a:rPr lang="en-GB" baseline="0" dirty="0" smtClean="0"/>
              <a:t> gene and SNP heading</a:t>
            </a:r>
          </a:p>
          <a:p>
            <a:r>
              <a:rPr lang="en-GB" baseline="0" dirty="0" smtClean="0"/>
              <a:t>These are already defined SNPs that have previously been reported – put as a bullet point and (unemo, et al)</a:t>
            </a:r>
          </a:p>
          <a:p>
            <a:r>
              <a:rPr lang="en-GB" baseline="0" dirty="0" smtClean="0"/>
              <a:t>Be more brief on this slide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7F25B-90F7-E94B-BBFD-82394C853EED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783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7F25B-90F7-E94B-BBFD-82394C853EE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98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Put</a:t>
            </a:r>
            <a:r>
              <a:rPr lang="en-GB" baseline="0" dirty="0" smtClean="0"/>
              <a:t> results numbers in this table instead of the slide before – 40/41</a:t>
            </a:r>
          </a:p>
          <a:p>
            <a:r>
              <a:rPr lang="en-GB" baseline="0" dirty="0" smtClean="0"/>
              <a:t>25/50</a:t>
            </a:r>
          </a:p>
          <a:p>
            <a:r>
              <a:rPr lang="en-GB" baseline="0" dirty="0" smtClean="0"/>
              <a:t>7/8</a:t>
            </a:r>
          </a:p>
          <a:p>
            <a:r>
              <a:rPr lang="en-GB" baseline="0" dirty="0" smtClean="0"/>
              <a:t>Explain why sensitivity is only 87.5% for tetracycline here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93F40-2277-2843-948C-0F184FEE4D8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272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7F25B-90F7-E94B-BBFD-82394C853EED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819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Mention this is in terms of PPV and not sensitivity?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93F40-2277-2843-948C-0F184FEE4D8C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ADREU photo</a:t>
            </a:r>
          </a:p>
          <a:p>
            <a:endParaRPr lang="en-GB" dirty="0" smtClean="0"/>
          </a:p>
          <a:p>
            <a:r>
              <a:rPr lang="en-GB" dirty="0" smtClean="0"/>
              <a:t>Acknowledge UK CRC, funded by welcome, NIHR and MRC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7F25B-90F7-E94B-BBFD-82394C853EED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189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10.png"/><Relationship Id="rId2" Type="http://schemas.openxmlformats.org/officeDocument/2006/relationships/tags" Target="../tags/tag1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347614"/>
            <a:ext cx="7772400" cy="110251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29183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5938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BFB2705-05E2-4CC6-95E2-7AE5595D7E2C}" type="datetimeFigureOut">
              <a:rPr lang="en-GB" smtClean="0"/>
              <a:t>11/07/2016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3662A84-38DB-4857-B599-B8740DD438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948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BFB2705-05E2-4CC6-95E2-7AE5595D7E2C}" type="datetimeFigureOut">
              <a:rPr lang="en-GB" smtClean="0"/>
              <a:t>11/07/2016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3662A84-38DB-4857-B599-B8740DD438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853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24D7381B-9E71-0E48-AD4B-6C8B2D964AA8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76543" y="1884363"/>
            <a:ext cx="6088696" cy="487362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00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algn="l"/>
            <a:r>
              <a:rPr lang="en-US" sz="3000" dirty="0" smtClean="0">
                <a:solidFill>
                  <a:schemeClr val="tx1"/>
                </a:solidFill>
                <a:latin typeface="Arial Narrow"/>
                <a:cs typeface="Arial Narrow"/>
              </a:rPr>
              <a:t>TITLE PAGE (30pt Arial Narrow)</a:t>
            </a:r>
            <a:endParaRPr lang="en-US" sz="3000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76542" y="2646680"/>
            <a:ext cx="6088697" cy="487363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pPr algn="l"/>
            <a:r>
              <a:rPr lang="en-GB" sz="1800" baseline="30000" dirty="0" smtClean="0">
                <a:solidFill>
                  <a:srgbClr val="000000"/>
                </a:solidFill>
                <a:latin typeface="Arial Narrow"/>
                <a:cs typeface="Arial Narrow"/>
              </a:rPr>
              <a:t>SUB HEADLINE / PRESENTER (18pt Arial Narrow)</a:t>
            </a:r>
            <a:endParaRPr lang="en-GB" sz="1800" baseline="300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967993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B2D1D937-C3DB-4BC3-8B1C-2C432F372D8A}" type="datetimeFigureOut">
              <a:rPr lang="en-AU" smtClean="0">
                <a:solidFill>
                  <a:prstClr val="black"/>
                </a:solidFill>
              </a:rPr>
              <a:pPr defTabSz="457200"/>
              <a:t>11/07/2016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257EADB5-21DA-45AC-9F7D-9F9379698922}" type="slidenum">
              <a:rPr lang="en-AU" smtClean="0">
                <a:solidFill>
                  <a:prstClr val="black"/>
                </a:solidFill>
              </a:rPr>
              <a:pPr defTabSz="457200"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914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11" y="750771"/>
            <a:ext cx="8130339" cy="517642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011" y="1424539"/>
            <a:ext cx="8130339" cy="3207786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4976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B2D1D937-C3DB-4BC3-8B1C-2C432F372D8A}" type="datetimeFigureOut">
              <a:rPr lang="en-AU" smtClean="0">
                <a:solidFill>
                  <a:prstClr val="black"/>
                </a:solidFill>
              </a:rPr>
              <a:pPr defTabSz="457200"/>
              <a:t>11/07/2016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257EADB5-21DA-45AC-9F7D-9F9379698922}" type="slidenum">
              <a:rPr lang="en-AU" smtClean="0">
                <a:solidFill>
                  <a:prstClr val="black"/>
                </a:solidFill>
              </a:rPr>
              <a:pPr defTabSz="457200"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57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B2D1D937-C3DB-4BC3-8B1C-2C432F372D8A}" type="datetimeFigureOut">
              <a:rPr lang="en-AU" smtClean="0">
                <a:solidFill>
                  <a:prstClr val="black"/>
                </a:solidFill>
              </a:rPr>
              <a:pPr defTabSz="457200"/>
              <a:t>11/07/2016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257EADB5-21DA-45AC-9F7D-9F9379698922}" type="slidenum">
              <a:rPr lang="en-AU" smtClean="0">
                <a:solidFill>
                  <a:prstClr val="black"/>
                </a:solidFill>
              </a:rPr>
              <a:pPr defTabSz="457200"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299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B2D1D937-C3DB-4BC3-8B1C-2C432F372D8A}" type="datetimeFigureOut">
              <a:rPr lang="en-AU" smtClean="0">
                <a:solidFill>
                  <a:prstClr val="black"/>
                </a:solidFill>
              </a:rPr>
              <a:pPr defTabSz="457200"/>
              <a:t>11/07/2016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A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257EADB5-21DA-45AC-9F7D-9F9379698922}" type="slidenum">
              <a:rPr lang="en-AU" smtClean="0">
                <a:solidFill>
                  <a:prstClr val="black"/>
                </a:solidFill>
              </a:rPr>
              <a:pPr defTabSz="457200"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0112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B2D1D937-C3DB-4BC3-8B1C-2C432F372D8A}" type="datetimeFigureOut">
              <a:rPr lang="en-AU" smtClean="0">
                <a:solidFill>
                  <a:prstClr val="black"/>
                </a:solidFill>
              </a:rPr>
              <a:pPr defTabSz="457200"/>
              <a:t>11/07/2016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257EADB5-21DA-45AC-9F7D-9F9379698922}" type="slidenum">
              <a:rPr lang="en-AU" smtClean="0">
                <a:solidFill>
                  <a:prstClr val="black"/>
                </a:solidFill>
              </a:rPr>
              <a:pPr defTabSz="457200"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778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B2D1D937-C3DB-4BC3-8B1C-2C432F372D8A}" type="datetimeFigureOut">
              <a:rPr lang="en-AU" smtClean="0">
                <a:solidFill>
                  <a:prstClr val="black"/>
                </a:solidFill>
              </a:rPr>
              <a:pPr defTabSz="457200"/>
              <a:t>11/07/2016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257EADB5-21DA-45AC-9F7D-9F9379698922}" type="slidenum">
              <a:rPr lang="en-AU" smtClean="0">
                <a:solidFill>
                  <a:prstClr val="black"/>
                </a:solidFill>
              </a:rPr>
              <a:pPr defTabSz="457200"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2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BFB2705-05E2-4CC6-95E2-7AE5595D7E2C}" type="datetimeFigureOut">
              <a:rPr lang="en-GB" smtClean="0"/>
              <a:t>11/07/2016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3662A84-38DB-4857-B599-B8740DD438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975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B2D1D937-C3DB-4BC3-8B1C-2C432F372D8A}" type="datetimeFigureOut">
              <a:rPr lang="en-AU" smtClean="0">
                <a:solidFill>
                  <a:prstClr val="black"/>
                </a:solidFill>
              </a:rPr>
              <a:pPr defTabSz="457200"/>
              <a:t>11/07/2016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257EADB5-21DA-45AC-9F7D-9F9379698922}" type="slidenum">
              <a:rPr lang="en-AU" smtClean="0">
                <a:solidFill>
                  <a:prstClr val="black"/>
                </a:solidFill>
              </a:rPr>
              <a:pPr defTabSz="457200"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91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B2D1D937-C3DB-4BC3-8B1C-2C432F372D8A}" type="datetimeFigureOut">
              <a:rPr lang="en-AU" smtClean="0">
                <a:solidFill>
                  <a:prstClr val="black"/>
                </a:solidFill>
              </a:rPr>
              <a:pPr defTabSz="457200"/>
              <a:t>11/07/2016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257EADB5-21DA-45AC-9F7D-9F9379698922}" type="slidenum">
              <a:rPr lang="en-AU" smtClean="0">
                <a:solidFill>
                  <a:prstClr val="black"/>
                </a:solidFill>
              </a:rPr>
              <a:pPr defTabSz="457200"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15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B2D1D937-C3DB-4BC3-8B1C-2C432F372D8A}" type="datetimeFigureOut">
              <a:rPr lang="en-AU" smtClean="0">
                <a:solidFill>
                  <a:prstClr val="black"/>
                </a:solidFill>
              </a:rPr>
              <a:pPr defTabSz="457200"/>
              <a:t>11/07/2016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257EADB5-21DA-45AC-9F7D-9F9379698922}" type="slidenum">
              <a:rPr lang="en-AU" smtClean="0">
                <a:solidFill>
                  <a:prstClr val="black"/>
                </a:solidFill>
              </a:rPr>
              <a:pPr defTabSz="457200"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199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B2D1D937-C3DB-4BC3-8B1C-2C432F372D8A}" type="datetimeFigureOut">
              <a:rPr lang="en-AU" smtClean="0">
                <a:solidFill>
                  <a:prstClr val="black"/>
                </a:solidFill>
              </a:rPr>
              <a:pPr defTabSz="457200"/>
              <a:t>11/07/2016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257EADB5-21DA-45AC-9F7D-9F9379698922}" type="slidenum">
              <a:rPr lang="en-AU" smtClean="0">
                <a:solidFill>
                  <a:prstClr val="black"/>
                </a:solidFill>
              </a:rPr>
              <a:pPr defTabSz="457200"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3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18"/>
          <p:cNvGrpSpPr>
            <a:grpSpLocks/>
          </p:cNvGrpSpPr>
          <p:nvPr userDrawn="1"/>
        </p:nvGrpSpPr>
        <p:grpSpPr bwMode="auto">
          <a:xfrm>
            <a:off x="0" y="-9525"/>
            <a:ext cx="9144000" cy="160735"/>
            <a:chOff x="0" y="-12553"/>
            <a:chExt cx="9144000" cy="214810"/>
          </a:xfrm>
        </p:grpSpPr>
        <p:sp>
          <p:nvSpPr>
            <p:cNvPr id="6" name="Rectangle 1"/>
            <p:cNvSpPr/>
            <p:nvPr userDrawn="1"/>
          </p:nvSpPr>
          <p:spPr bwMode="auto">
            <a:xfrm>
              <a:off x="0" y="102012"/>
              <a:ext cx="9144000" cy="100245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 err="1">
                <a:solidFill>
                  <a:srgbClr val="000000"/>
                </a:solidFill>
              </a:endParaRPr>
            </a:p>
          </p:txBody>
        </p:sp>
        <p:sp>
          <p:nvSpPr>
            <p:cNvPr id="7" name="Rectangle 17"/>
            <p:cNvSpPr/>
            <p:nvPr userDrawn="1"/>
          </p:nvSpPr>
          <p:spPr bwMode="auto">
            <a:xfrm>
              <a:off x="0" y="-12553"/>
              <a:ext cx="9144000" cy="100245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 err="1">
                <a:solidFill>
                  <a:srgbClr val="000000"/>
                </a:solidFill>
              </a:endParaRPr>
            </a:p>
          </p:txBody>
        </p:sp>
      </p:grpSp>
      <p:pic>
        <p:nvPicPr>
          <p:cNvPr id="8" name="Picture 12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588224" y="201459"/>
            <a:ext cx="2390676" cy="44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23"/>
          <p:cNvGrpSpPr>
            <a:grpSpLocks/>
          </p:cNvGrpSpPr>
          <p:nvPr userDrawn="1"/>
        </p:nvGrpSpPr>
        <p:grpSpPr bwMode="auto">
          <a:xfrm>
            <a:off x="0" y="4986338"/>
            <a:ext cx="9144000" cy="160735"/>
            <a:chOff x="0" y="-12553"/>
            <a:chExt cx="9144000" cy="214810"/>
          </a:xfrm>
        </p:grpSpPr>
        <p:sp>
          <p:nvSpPr>
            <p:cNvPr id="10" name="Rectangle 24"/>
            <p:cNvSpPr/>
            <p:nvPr userDrawn="1"/>
          </p:nvSpPr>
          <p:spPr bwMode="auto">
            <a:xfrm>
              <a:off x="0" y="102012"/>
              <a:ext cx="9144000" cy="100245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 err="1">
                <a:solidFill>
                  <a:srgbClr val="000000"/>
                </a:solidFill>
              </a:endParaRPr>
            </a:p>
          </p:txBody>
        </p:sp>
        <p:sp>
          <p:nvSpPr>
            <p:cNvPr id="11" name="Rectangle 25"/>
            <p:cNvSpPr/>
            <p:nvPr userDrawn="1"/>
          </p:nvSpPr>
          <p:spPr bwMode="auto">
            <a:xfrm>
              <a:off x="0" y="-12553"/>
              <a:ext cx="9144000" cy="100245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 err="1">
                <a:solidFill>
                  <a:srgbClr val="000000"/>
                </a:solidFill>
              </a:endParaRPr>
            </a:p>
          </p:txBody>
        </p:sp>
      </p:grpSp>
      <p:sp>
        <p:nvSpPr>
          <p:cNvPr id="12" name="Working Draft Text" hidden="1"/>
          <p:cNvSpPr txBox="1">
            <a:spLocks noChangeArrowheads="1"/>
          </p:cNvSpPr>
          <p:nvPr/>
        </p:nvSpPr>
        <p:spPr bwMode="auto">
          <a:xfrm>
            <a:off x="274638" y="254794"/>
            <a:ext cx="993862" cy="1384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smtClean="0">
                <a:solidFill>
                  <a:srgbClr val="000000"/>
                </a:solidFill>
                <a:latin typeface="Arial"/>
              </a:rPr>
              <a:t>WORKING DRAFT</a:t>
            </a:r>
          </a:p>
        </p:txBody>
      </p:sp>
      <p:sp>
        <p:nvSpPr>
          <p:cNvPr id="13" name="doc id"/>
          <p:cNvSpPr txBox="1">
            <a:spLocks noChangeArrowheads="1"/>
          </p:cNvSpPr>
          <p:nvPr/>
        </p:nvSpPr>
        <p:spPr bwMode="auto">
          <a:xfrm>
            <a:off x="8680451" y="-21431"/>
            <a:ext cx="301625" cy="940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Working Draft" hidden="1"/>
          <p:cNvSpPr txBox="1">
            <a:spLocks noChangeArrowheads="1"/>
          </p:cNvSpPr>
          <p:nvPr/>
        </p:nvSpPr>
        <p:spPr bwMode="auto">
          <a:xfrm>
            <a:off x="274638" y="373856"/>
            <a:ext cx="2693045" cy="1384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smtClean="0">
                <a:solidFill>
                  <a:srgbClr val="000000"/>
                </a:solidFill>
                <a:latin typeface="Arial"/>
              </a:rPr>
              <a:t>Last Modified 14/08/2013 17:48 GMT Standard Time</a:t>
            </a:r>
            <a:endParaRPr lang="en-US" sz="90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rinted" hidden="1"/>
          <p:cNvSpPr txBox="1">
            <a:spLocks noChangeArrowheads="1"/>
          </p:cNvSpPr>
          <p:nvPr/>
        </p:nvSpPr>
        <p:spPr bwMode="auto">
          <a:xfrm>
            <a:off x="274639" y="494110"/>
            <a:ext cx="2372444" cy="1384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smtClean="0">
                <a:solidFill>
                  <a:srgbClr val="000000"/>
                </a:solidFill>
                <a:latin typeface="Arial"/>
              </a:rPr>
              <a:t>Printed 14/08/2013 09:00 GMT Standard Time</a:t>
            </a:r>
            <a:endParaRPr lang="en-US" sz="900" smtClean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6" name="McK Title Elements" hidden="1"/>
          <p:cNvGrpSpPr>
            <a:grpSpLocks/>
          </p:cNvGrpSpPr>
          <p:nvPr/>
        </p:nvGrpSpPr>
        <p:grpSpPr bwMode="auto">
          <a:xfrm>
            <a:off x="274638" y="2638656"/>
            <a:ext cx="5035550" cy="469837"/>
            <a:chOff x="1663" y="3065"/>
            <a:chExt cx="3109" cy="387"/>
          </a:xfrm>
        </p:grpSpPr>
        <p:sp>
          <p:nvSpPr>
            <p:cNvPr id="17" name="McK Document type"/>
            <p:cNvSpPr txBox="1">
              <a:spLocks noChangeArrowheads="1"/>
            </p:cNvSpPr>
            <p:nvPr/>
          </p:nvSpPr>
          <p:spPr bwMode="auto">
            <a:xfrm>
              <a:off x="1663" y="3065"/>
              <a:ext cx="3109" cy="17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smtClean="0">
                  <a:solidFill>
                    <a:srgbClr val="000000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18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7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smtClean="0">
                  <a:solidFill>
                    <a:srgbClr val="000000"/>
                  </a:solidFill>
                  <a:latin typeface="Arial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274001" y="1092223"/>
            <a:ext cx="7519009" cy="492443"/>
          </a:xfrm>
          <a:prstGeom prst="rect">
            <a:avLst/>
          </a:prstGeom>
        </p:spPr>
        <p:txBody>
          <a:bodyPr/>
          <a:lstStyle>
            <a:lvl1pPr>
              <a:defRPr sz="3200" b="1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74001" y="1976809"/>
            <a:ext cx="7519009" cy="276999"/>
          </a:xfrm>
        </p:spPr>
        <p:txBody>
          <a:bodyPr/>
          <a:lstStyle>
            <a:lvl1pPr>
              <a:defRPr sz="180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21" name="Picture 20"/>
          <p:cNvPicPr/>
          <p:nvPr userDrawn="1"/>
        </p:nvPicPr>
        <p:blipFill rotWithShape="1">
          <a:blip r:embed="rId7"/>
          <a:srcRect l="5388" t="27969" r="50216" b="41379"/>
          <a:stretch/>
        </p:blipFill>
        <p:spPr bwMode="auto">
          <a:xfrm>
            <a:off x="4355976" y="162200"/>
            <a:ext cx="1691680" cy="5254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82" y="194766"/>
            <a:ext cx="1133475" cy="55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926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1490" y="292991"/>
            <a:ext cx="7274393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pic>
        <p:nvPicPr>
          <p:cNvPr id="3" name="Picture 2"/>
          <p:cNvPicPr/>
          <p:nvPr userDrawn="1"/>
        </p:nvPicPr>
        <p:blipFill rotWithShape="1">
          <a:blip r:embed="rId2"/>
          <a:srcRect l="5388" t="27969" r="50216" b="41379"/>
          <a:stretch/>
        </p:blipFill>
        <p:spPr bwMode="auto">
          <a:xfrm>
            <a:off x="179512" y="4461960"/>
            <a:ext cx="1128524" cy="3705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95" y="191793"/>
            <a:ext cx="1133475" cy="55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743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88" y="2349109"/>
            <a:ext cx="3857625" cy="1858565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35788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1" y="1257303"/>
            <a:ext cx="8229600" cy="32789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32983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31" y="185092"/>
            <a:ext cx="8229600" cy="8572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i="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30832" y="1164983"/>
            <a:ext cx="8229600" cy="327898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05321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0899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BFB2705-05E2-4CC6-95E2-7AE5595D7E2C}" type="datetimeFigureOut">
              <a:rPr lang="en-GB" smtClean="0"/>
              <a:t>11/07/2016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3662A84-38DB-4857-B599-B8740DD438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1564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971551"/>
            <a:ext cx="6487668" cy="236466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68580" tIns="34290" rIns="68580" bIns="34290" rtlCol="0">
            <a:normAutofit/>
          </a:bodyPr>
          <a:lstStyle/>
          <a:p>
            <a:pPr defTabSz="685800">
              <a:spcBef>
                <a:spcPts val="1500"/>
              </a:spcBef>
              <a:buClr>
                <a:srgbClr val="92278F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</a:pPr>
            <a:endParaRPr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2" y="1143001"/>
            <a:ext cx="6498158" cy="1293650"/>
          </a:xfrm>
        </p:spPr>
        <p:txBody>
          <a:bodyPr vert="horz" lIns="68580" tIns="34290" rIns="68580" bIns="34290" rtlCol="0" anchor="b" anchorCtr="0">
            <a:noAutofit/>
          </a:bodyPr>
          <a:lstStyle>
            <a:lvl1pPr marL="0" indent="0" algn="ctr" defTabSz="6858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5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2474260"/>
            <a:ext cx="6498159" cy="687481"/>
          </a:xfrm>
        </p:spPr>
        <p:txBody>
          <a:bodyPr vert="horz" lIns="68580" tIns="34290" rIns="68580" bIns="34290" rtlCol="0">
            <a:normAutofit/>
          </a:bodyPr>
          <a:lstStyle>
            <a:lvl1pPr marL="0" indent="0" algn="ctr" defTabSz="685800" rtl="0" eaLnBrk="1" latinLnBrk="0" hangingPunct="1">
              <a:spcBef>
                <a:spcPts val="225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1E01-5EFD-2340-A1B7-4B329BDF1F92}" type="datetimeFigureOut">
              <a:rPr lang="en-US" smtClean="0">
                <a:solidFill>
                  <a:prstClr val="white"/>
                </a:solidFill>
              </a:rPr>
              <a:pPr/>
              <a:t>7/11/2016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CB4-58E3-7E41-A5D8-B07E5C8E04A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5871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1E01-5EFD-2340-A1B7-4B329BDF1F92}" type="datetimeFigureOut">
              <a:rPr lang="en-US" smtClean="0">
                <a:solidFill>
                  <a:prstClr val="white"/>
                </a:solidFill>
              </a:rPr>
              <a:pPr/>
              <a:t>7/11/2016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CB4-58E3-7E41-A5D8-B07E5C8E04A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9446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9" y="2514602"/>
            <a:ext cx="8416925" cy="110251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9" y="3578273"/>
            <a:ext cx="8416925" cy="729503"/>
          </a:xfrm>
        </p:spPr>
        <p:txBody>
          <a:bodyPr>
            <a:normAutofit/>
          </a:bodyPr>
          <a:lstStyle>
            <a:lvl1pPr marL="0" indent="0" algn="ctr">
              <a:spcBef>
                <a:spcPts val="225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1E01-5EFD-2340-A1B7-4B329BDF1F92}" type="datetimeFigureOut">
              <a:rPr lang="en-US" smtClean="0">
                <a:solidFill>
                  <a:prstClr val="white"/>
                </a:solidFill>
              </a:rPr>
              <a:pPr/>
              <a:t>7/11/2016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CB4-58E3-7E41-A5D8-B07E5C8E04A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272653"/>
            <a:ext cx="8402040" cy="212764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dirty="0" smtClean="0"/>
              <a:t>Drag picture to placeholder or click icon to add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49266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802359"/>
            <a:ext cx="8056563" cy="1021556"/>
          </a:xfrm>
        </p:spPr>
        <p:txBody>
          <a:bodyPr anchor="b" anchorCtr="0"/>
          <a:lstStyle>
            <a:lvl1pPr algn="ctr">
              <a:defRPr sz="35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2802005"/>
            <a:ext cx="8056563" cy="112514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225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1E01-5EFD-2340-A1B7-4B329BDF1F92}" type="datetimeFigureOut">
              <a:rPr lang="en-US" smtClean="0">
                <a:solidFill>
                  <a:prstClr val="white"/>
                </a:solidFill>
              </a:rPr>
              <a:pPr/>
              <a:t>7/11/2016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CB4-58E3-7E41-A5D8-B07E5C8E04A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2748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6" y="80682"/>
            <a:ext cx="8042276" cy="100271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200151"/>
            <a:ext cx="3840480" cy="325755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5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200151"/>
            <a:ext cx="3840480" cy="325755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5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1E01-5EFD-2340-A1B7-4B329BDF1F92}" type="datetimeFigureOut">
              <a:rPr lang="en-US" smtClean="0">
                <a:solidFill>
                  <a:prstClr val="white"/>
                </a:solidFill>
              </a:rPr>
              <a:pPr/>
              <a:t>7/11/2016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CB4-58E3-7E41-A5D8-B07E5C8E04A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4338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80682"/>
            <a:ext cx="8042276" cy="1002717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089919"/>
            <a:ext cx="3840480" cy="563165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1760562"/>
            <a:ext cx="3840480" cy="2697139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5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089919"/>
            <a:ext cx="3840480" cy="563165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1760562"/>
            <a:ext cx="3840480" cy="2697139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5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1E01-5EFD-2340-A1B7-4B329BDF1F92}" type="datetimeFigureOut">
              <a:rPr lang="en-US" smtClean="0">
                <a:solidFill>
                  <a:prstClr val="white"/>
                </a:solidFill>
              </a:rPr>
              <a:pPr/>
              <a:t>7/11/2016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CB4-58E3-7E41-A5D8-B07E5C8E04A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6559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1E01-5EFD-2340-A1B7-4B329BDF1F92}" type="datetimeFigureOut">
              <a:rPr lang="en-US" smtClean="0">
                <a:solidFill>
                  <a:prstClr val="white"/>
                </a:solidFill>
              </a:rPr>
              <a:pPr/>
              <a:t>7/11/2016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CB4-58E3-7E41-A5D8-B07E5C8E04A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6426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1E01-5EFD-2340-A1B7-4B329BDF1F92}" type="datetimeFigureOut">
              <a:rPr lang="en-US" smtClean="0">
                <a:solidFill>
                  <a:prstClr val="white"/>
                </a:solidFill>
              </a:rPr>
              <a:pPr/>
              <a:t>7/11/2016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CB4-58E3-7E41-A5D8-B07E5C8E04A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3589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458904"/>
            <a:ext cx="3840480" cy="871538"/>
          </a:xfrm>
        </p:spPr>
        <p:txBody>
          <a:bodyPr anchor="b"/>
          <a:lstStyle>
            <a:lvl1pPr algn="ctr">
              <a:defRPr sz="27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276225"/>
            <a:ext cx="3840480" cy="4181475"/>
          </a:xfrm>
        </p:spPr>
        <p:txBody>
          <a:bodyPr>
            <a:normAutofit/>
          </a:bodyPr>
          <a:lstStyle>
            <a:lvl1pPr>
              <a:spcBef>
                <a:spcPts val="1500"/>
              </a:spcBef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340892"/>
            <a:ext cx="3840480" cy="2790114"/>
          </a:xfrm>
        </p:spPr>
        <p:txBody>
          <a:bodyPr>
            <a:normAutofit/>
          </a:bodyPr>
          <a:lstStyle>
            <a:lvl1pPr marL="0" indent="0" algn="ctr">
              <a:spcBef>
                <a:spcPts val="450"/>
              </a:spcBef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1E01-5EFD-2340-A1B7-4B329BDF1F92}" type="datetimeFigureOut">
              <a:rPr lang="en-US" smtClean="0">
                <a:solidFill>
                  <a:prstClr val="white"/>
                </a:solidFill>
              </a:rPr>
              <a:pPr/>
              <a:t>7/11/2016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CB4-58E3-7E41-A5D8-B07E5C8E04A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1623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458904"/>
            <a:ext cx="4079545" cy="871538"/>
          </a:xfrm>
        </p:spPr>
        <p:txBody>
          <a:bodyPr anchor="b"/>
          <a:lstStyle>
            <a:lvl1pPr algn="ctr">
              <a:defRPr sz="27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340892"/>
            <a:ext cx="4079545" cy="2790114"/>
          </a:xfrm>
        </p:spPr>
        <p:txBody>
          <a:bodyPr>
            <a:normAutofit/>
          </a:bodyPr>
          <a:lstStyle>
            <a:lvl1pPr marL="0" indent="0" algn="ctr">
              <a:spcBef>
                <a:spcPts val="450"/>
              </a:spcBef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1E01-5EFD-2340-A1B7-4B329BDF1F92}" type="datetimeFigureOut">
              <a:rPr lang="en-US" smtClean="0">
                <a:solidFill>
                  <a:prstClr val="white"/>
                </a:solidFill>
              </a:rPr>
              <a:pPr/>
              <a:t>7/11/2016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CB4-58E3-7E41-A5D8-B07E5C8E04A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269545"/>
            <a:ext cx="3657600" cy="3988558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68580" tIns="34290" rIns="68580" bIns="34290" rtlCol="0">
            <a:normAutofit/>
          </a:bodyPr>
          <a:lstStyle>
            <a:lvl1pPr marL="0" indent="0" algn="l" defTabSz="685800" rtl="0" eaLnBrk="1" latinLnBrk="0" hangingPunct="1">
              <a:spcBef>
                <a:spcPts val="15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dirty="0" smtClean="0"/>
              <a:t>Drag picture to placeholder or click icon to add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4983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BFB2705-05E2-4CC6-95E2-7AE5595D7E2C}" type="datetimeFigureOut">
              <a:rPr lang="en-GB" smtClean="0"/>
              <a:t>11/07/2016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3662A84-38DB-4857-B599-B8740DD438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5642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1E01-5EFD-2340-A1B7-4B329BDF1F92}" type="datetimeFigureOut">
              <a:rPr lang="en-US" smtClean="0">
                <a:solidFill>
                  <a:prstClr val="white"/>
                </a:solidFill>
              </a:rPr>
              <a:pPr/>
              <a:t>7/11/2016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CB4-58E3-7E41-A5D8-B07E5C8E04A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7670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276226"/>
            <a:ext cx="1524000" cy="41814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276226"/>
            <a:ext cx="6689726" cy="418147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1E01-5EFD-2340-A1B7-4B329BDF1F92}" type="datetimeFigureOut">
              <a:rPr lang="en-US" smtClean="0">
                <a:solidFill>
                  <a:prstClr val="white"/>
                </a:solidFill>
              </a:rPr>
              <a:pPr/>
              <a:t>7/11/2016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CB4-58E3-7E41-A5D8-B07E5C8E04A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22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BFB2705-05E2-4CC6-95E2-7AE5595D7E2C}" type="datetimeFigureOut">
              <a:rPr lang="en-GB" smtClean="0"/>
              <a:t>11/07/2016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3662A84-38DB-4857-B599-B8740DD438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3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BFB2705-05E2-4CC6-95E2-7AE5595D7E2C}" type="datetimeFigureOut">
              <a:rPr lang="en-GB" smtClean="0"/>
              <a:t>11/07/2016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3662A84-38DB-4857-B599-B8740DD438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407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BFB2705-05E2-4CC6-95E2-7AE5595D7E2C}" type="datetimeFigureOut">
              <a:rPr lang="en-GB" smtClean="0"/>
              <a:t>11/07/2016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3662A84-38DB-4857-B599-B8740DD438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113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BFB2705-05E2-4CC6-95E2-7AE5595D7E2C}" type="datetimeFigureOut">
              <a:rPr lang="en-GB" smtClean="0"/>
              <a:t>11/07/2016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3662A84-38DB-4857-B599-B8740DD438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997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BFB2705-05E2-4CC6-95E2-7AE5595D7E2C}" type="datetimeFigureOut">
              <a:rPr lang="en-GB" smtClean="0"/>
              <a:t>11/07/2016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3662A84-38DB-4857-B599-B8740DD438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413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13" Type="http://schemas.openxmlformats.org/officeDocument/2006/relationships/tags" Target="../tags/tag9.xml"/><Relationship Id="rId18" Type="http://schemas.openxmlformats.org/officeDocument/2006/relationships/tags" Target="../tags/tag14.xml"/><Relationship Id="rId3" Type="http://schemas.openxmlformats.org/officeDocument/2006/relationships/theme" Target="../theme/theme4.xml"/><Relationship Id="rId21" Type="http://schemas.openxmlformats.org/officeDocument/2006/relationships/oleObject" Target="../embeddings/oleObject1.bin"/><Relationship Id="rId7" Type="http://schemas.openxmlformats.org/officeDocument/2006/relationships/tags" Target="../tags/tag3.xml"/><Relationship Id="rId12" Type="http://schemas.openxmlformats.org/officeDocument/2006/relationships/tags" Target="../tags/tag8.xml"/><Relationship Id="rId17" Type="http://schemas.openxmlformats.org/officeDocument/2006/relationships/tags" Target="../tags/tag13.xml"/><Relationship Id="rId2" Type="http://schemas.openxmlformats.org/officeDocument/2006/relationships/slideLayout" Target="../slideLayouts/slideLayout25.xml"/><Relationship Id="rId16" Type="http://schemas.openxmlformats.org/officeDocument/2006/relationships/tags" Target="../tags/tag12.xml"/><Relationship Id="rId20" Type="http://schemas.openxmlformats.org/officeDocument/2006/relationships/tags" Target="../tags/tag16.xml"/><Relationship Id="rId1" Type="http://schemas.openxmlformats.org/officeDocument/2006/relationships/slideLayout" Target="../slideLayouts/slideLayout24.xml"/><Relationship Id="rId6" Type="http://schemas.openxmlformats.org/officeDocument/2006/relationships/tags" Target="../tags/tag2.xml"/><Relationship Id="rId11" Type="http://schemas.openxmlformats.org/officeDocument/2006/relationships/tags" Target="../tags/tag7.xml"/><Relationship Id="rId5" Type="http://schemas.openxmlformats.org/officeDocument/2006/relationships/tags" Target="../tags/tag1.xml"/><Relationship Id="rId15" Type="http://schemas.openxmlformats.org/officeDocument/2006/relationships/tags" Target="../tags/tag11.xml"/><Relationship Id="rId23" Type="http://schemas.openxmlformats.org/officeDocument/2006/relationships/image" Target="../media/image7.png"/><Relationship Id="rId10" Type="http://schemas.openxmlformats.org/officeDocument/2006/relationships/tags" Target="../tags/tag6.xml"/><Relationship Id="rId19" Type="http://schemas.openxmlformats.org/officeDocument/2006/relationships/tags" Target="../tags/tag15.xml"/><Relationship Id="rId4" Type="http://schemas.openxmlformats.org/officeDocument/2006/relationships/vmlDrawing" Target="../drawings/vmlDrawing1.vml"/><Relationship Id="rId9" Type="http://schemas.openxmlformats.org/officeDocument/2006/relationships/tags" Target="../tags/tag5.xml"/><Relationship Id="rId14" Type="http://schemas.openxmlformats.org/officeDocument/2006/relationships/tags" Target="../tags/tag10.xml"/><Relationship Id="rId22" Type="http://schemas.openxmlformats.org/officeDocument/2006/relationships/image" Target="../media/image6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155926"/>
            <a:ext cx="7318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0260" y="4536033"/>
            <a:ext cx="4367724" cy="62800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BASHH Conference – Oxford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599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templates-1-widescreen-FINAL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pic>
        <p:nvPicPr>
          <p:cNvPr id="1026" name="Picture 2" descr="http://www.behaviourworksaustralia.org/V2/wp-content/uploads/2015/12/Monash_2-RGB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9" t="14176" r="8088" b="14938"/>
          <a:stretch/>
        </p:blipFill>
        <p:spPr bwMode="auto">
          <a:xfrm>
            <a:off x="317499" y="228600"/>
            <a:ext cx="1935843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51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838074"/>
            <a:ext cx="8208962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dirty="0" smtClean="0"/>
              <a:t>Click to edit Master title style</a:t>
            </a:r>
          </a:p>
        </p:txBody>
      </p:sp>
      <p:sp>
        <p:nvSpPr>
          <p:cNvPr id="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663701"/>
            <a:ext cx="844232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2"/>
            <a:r>
              <a:rPr lang="en-AU" altLang="en-US" smtClean="0"/>
              <a:t>Fourth level</a:t>
            </a:r>
          </a:p>
          <a:p>
            <a:pPr lvl="3"/>
            <a:r>
              <a:rPr lang="en-AU" altLang="en-US" smtClean="0"/>
              <a:t>Fifth level</a:t>
            </a:r>
          </a:p>
        </p:txBody>
      </p:sp>
      <p:pic>
        <p:nvPicPr>
          <p:cNvPr id="17" name="Picture 13" descr="Monash_logo_rgb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842131"/>
            <a:ext cx="1800225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29"/>
          <p:cNvGrpSpPr>
            <a:grpSpLocks/>
          </p:cNvGrpSpPr>
          <p:nvPr userDrawn="1"/>
        </p:nvGrpSpPr>
        <p:grpSpPr bwMode="auto">
          <a:xfrm>
            <a:off x="395288" y="241300"/>
            <a:ext cx="8389937" cy="417513"/>
            <a:chOff x="249" y="232"/>
            <a:chExt cx="5285" cy="263"/>
          </a:xfrm>
        </p:grpSpPr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249" y="232"/>
              <a:ext cx="5285" cy="20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defTabSz="457200" eaLnBrk="1" hangingPunct="1">
                <a:spcBef>
                  <a:spcPct val="50000"/>
                </a:spcBef>
                <a:defRPr/>
              </a:pP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20" name="Rectangle 28"/>
            <p:cNvSpPr>
              <a:spLocks noChangeArrowheads="1"/>
            </p:cNvSpPr>
            <p:nvPr userDrawn="1"/>
          </p:nvSpPr>
          <p:spPr bwMode="auto">
            <a:xfrm rot="2700000">
              <a:off x="390" y="314"/>
              <a:ext cx="182" cy="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defTabSz="457200" eaLnBrk="1" hangingPunct="1">
                <a:spcBef>
                  <a:spcPct val="50000"/>
                </a:spcBef>
                <a:defRPr/>
              </a:pPr>
              <a:endParaRPr lang="en-US" altLang="en-US" smtClean="0">
                <a:solidFill>
                  <a:prstClr val="black"/>
                </a:solidFill>
              </a:endParaRPr>
            </a:p>
          </p:txBody>
        </p:sp>
      </p:grpSp>
      <p:pic>
        <p:nvPicPr>
          <p:cNvPr id="10" name="Picture 10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6" t="87500" r="25034" b="2692"/>
          <a:stretch/>
        </p:blipFill>
        <p:spPr bwMode="auto">
          <a:xfrm>
            <a:off x="2133600" y="4740905"/>
            <a:ext cx="1536699" cy="37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082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1" name="Object 67"/>
          <p:cNvGraphicFramePr>
            <a:graphicFrameLocks/>
          </p:cNvGraphicFramePr>
          <p:nvPr>
            <p:custDataLst>
              <p:tags r:id="rId5"/>
            </p:custDataLst>
          </p:nvPr>
        </p:nvGraphicFramePr>
        <p:xfrm>
          <a:off x="1" y="0"/>
          <a:ext cx="161925" cy="121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think-cell Slide" r:id="rId21" imgW="360" imgH="360" progId="">
                  <p:embed/>
                </p:oleObj>
              </mc:Choice>
              <mc:Fallback>
                <p:oleObj name="think-cell Slide" r:id="rId21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61925" cy="1214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93" name="Group 57"/>
          <p:cNvGrpSpPr>
            <a:grpSpLocks/>
          </p:cNvGrpSpPr>
          <p:nvPr/>
        </p:nvGrpSpPr>
        <p:grpSpPr bwMode="auto">
          <a:xfrm>
            <a:off x="0" y="-9525"/>
            <a:ext cx="9144000" cy="160735"/>
            <a:chOff x="0" y="-12553"/>
            <a:chExt cx="9144000" cy="214810"/>
          </a:xfrm>
        </p:grpSpPr>
        <p:sp>
          <p:nvSpPr>
            <p:cNvPr id="59" name="Rectangle 58"/>
            <p:cNvSpPr/>
            <p:nvPr userDrawn="1"/>
          </p:nvSpPr>
          <p:spPr bwMode="auto">
            <a:xfrm>
              <a:off x="0" y="102012"/>
              <a:ext cx="9144000" cy="100245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 err="1">
                <a:solidFill>
                  <a:srgbClr val="000000"/>
                </a:solidFill>
              </a:endParaRPr>
            </a:p>
          </p:txBody>
        </p:sp>
        <p:sp>
          <p:nvSpPr>
            <p:cNvPr id="60" name="Rectangle 59"/>
            <p:cNvSpPr/>
            <p:nvPr userDrawn="1"/>
          </p:nvSpPr>
          <p:spPr bwMode="auto">
            <a:xfrm>
              <a:off x="0" y="-12553"/>
              <a:ext cx="9144000" cy="100245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 err="1">
                <a:solidFill>
                  <a:srgbClr val="000000"/>
                </a:solidFill>
              </a:endParaRPr>
            </a:p>
          </p:txBody>
        </p:sp>
      </p:grpSp>
      <p:grpSp>
        <p:nvGrpSpPr>
          <p:cNvPr id="1094" name="Group 60"/>
          <p:cNvGrpSpPr>
            <a:grpSpLocks/>
          </p:cNvGrpSpPr>
          <p:nvPr/>
        </p:nvGrpSpPr>
        <p:grpSpPr bwMode="auto">
          <a:xfrm>
            <a:off x="0" y="4986338"/>
            <a:ext cx="9144000" cy="160735"/>
            <a:chOff x="0" y="-12553"/>
            <a:chExt cx="9144000" cy="214810"/>
          </a:xfrm>
        </p:grpSpPr>
        <p:sp>
          <p:nvSpPr>
            <p:cNvPr id="62" name="Rectangle 61"/>
            <p:cNvSpPr/>
            <p:nvPr userDrawn="1"/>
          </p:nvSpPr>
          <p:spPr bwMode="auto">
            <a:xfrm>
              <a:off x="0" y="102012"/>
              <a:ext cx="9144000" cy="100245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 err="1">
                <a:solidFill>
                  <a:srgbClr val="000000"/>
                </a:solidFill>
              </a:endParaRPr>
            </a:p>
          </p:txBody>
        </p:sp>
        <p:sp>
          <p:nvSpPr>
            <p:cNvPr id="63" name="Rectangle 62"/>
            <p:cNvSpPr/>
            <p:nvPr userDrawn="1"/>
          </p:nvSpPr>
          <p:spPr bwMode="auto">
            <a:xfrm>
              <a:off x="0" y="-12553"/>
              <a:ext cx="9144000" cy="100245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 err="1">
                <a:solidFill>
                  <a:srgbClr val="000000"/>
                </a:solidFill>
              </a:endParaRPr>
            </a:p>
          </p:txBody>
        </p:sp>
      </p:grp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171676" y="1796326"/>
            <a:ext cx="1801775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00" smtClean="0">
                <a:solidFill>
                  <a:srgbClr val="000000"/>
                </a:solidFill>
                <a:latin typeface="Arial"/>
              </a:rPr>
              <a:t>Last Modified 14/08/2013 17:48 GMT Standard Time</a:t>
            </a:r>
            <a:endParaRPr lang="en-US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279077" y="3459629"/>
            <a:ext cx="1586973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00" smtClean="0">
                <a:solidFill>
                  <a:srgbClr val="000000"/>
                </a:solidFill>
                <a:latin typeface="Arial"/>
              </a:rPr>
              <a:t>Printed 14/08/2013 09:00 GMT Standard Time</a:t>
            </a: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7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43150" y="1927622"/>
            <a:ext cx="438943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98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2238" y="292894"/>
            <a:ext cx="72739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2239" y="148829"/>
            <a:ext cx="859210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2238" y="513160"/>
            <a:ext cx="7273925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101" name="McK Slide Elements" hidden="1"/>
          <p:cNvGrpSpPr>
            <a:grpSpLocks/>
          </p:cNvGrpSpPr>
          <p:nvPr/>
        </p:nvGrpSpPr>
        <p:grpSpPr bwMode="auto">
          <a:xfrm>
            <a:off x="122238" y="4636798"/>
            <a:ext cx="8564562" cy="310243"/>
            <a:chOff x="75" y="3897"/>
            <a:chExt cx="557" cy="256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97"/>
              <a:ext cx="557" cy="12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26"/>
              <a:ext cx="557" cy="12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/>
            <a:p>
              <a:pPr marL="471488" indent="-471488" defTabSz="91352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</a:rPr>
                <a:t>Source:	Source</a:t>
              </a:r>
            </a:p>
          </p:txBody>
        </p:sp>
      </p:grpSp>
      <p:grpSp>
        <p:nvGrpSpPr>
          <p:cNvPr id="1102" name="ACET" hidden="1"/>
          <p:cNvGrpSpPr>
            <a:grpSpLocks/>
          </p:cNvGrpSpPr>
          <p:nvPr/>
        </p:nvGrpSpPr>
        <p:grpSpPr bwMode="auto">
          <a:xfrm>
            <a:off x="2343150" y="1374949"/>
            <a:ext cx="4351338" cy="511001"/>
            <a:chOff x="915" y="610"/>
            <a:chExt cx="2686" cy="420"/>
          </a:xfrm>
        </p:grpSpPr>
        <p:cxnSp>
          <p:nvCxnSpPr>
            <p:cNvPr id="114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1103" name="LegendBoxes" hidden="1"/>
          <p:cNvGrpSpPr>
            <a:grpSpLocks/>
          </p:cNvGrpSpPr>
          <p:nvPr/>
        </p:nvGrpSpPr>
        <p:grpSpPr bwMode="auto">
          <a:xfrm>
            <a:off x="8194676" y="602456"/>
            <a:ext cx="769740" cy="805682"/>
            <a:chOff x="4936" y="176"/>
            <a:chExt cx="475" cy="664"/>
          </a:xfrm>
        </p:grpSpPr>
        <p:sp>
          <p:nvSpPr>
            <p:cNvPr id="2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1104" name="LegendLines" hidden="1"/>
          <p:cNvGrpSpPr>
            <a:grpSpLocks/>
          </p:cNvGrpSpPr>
          <p:nvPr/>
        </p:nvGrpSpPr>
        <p:grpSpPr bwMode="auto">
          <a:xfrm>
            <a:off x="7880347" y="602456"/>
            <a:ext cx="1084065" cy="602105"/>
            <a:chOff x="4750" y="176"/>
            <a:chExt cx="669" cy="496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1105" name="McKSticker" hidden="1"/>
          <p:cNvGrpSpPr>
            <a:grpSpLocks/>
          </p:cNvGrpSpPr>
          <p:nvPr/>
        </p:nvGrpSpPr>
        <p:grpSpPr bwMode="auto">
          <a:xfrm>
            <a:off x="7907243" y="602456"/>
            <a:ext cx="1066894" cy="212366"/>
            <a:chOff x="7695562" y="285750"/>
            <a:chExt cx="1045213" cy="278520"/>
          </a:xfrm>
        </p:grpSpPr>
        <p:sp>
          <p:nvSpPr>
            <p:cNvPr id="40" name="StickerRectangle"/>
            <p:cNvSpPr>
              <a:spLocks noChangeArrowheads="1"/>
            </p:cNvSpPr>
            <p:nvPr/>
          </p:nvSpPr>
          <p:spPr bwMode="auto">
            <a:xfrm>
              <a:off x="7695562" y="285750"/>
              <a:ext cx="1045213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wrap="none" lIns="27432" tIns="0" rIns="0" bIns="27432">
              <a:spAutoFit/>
            </a:bodyPr>
            <a:lstStyle/>
            <a:p>
              <a:pPr algn="r"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1130" name="AutoShape 31"/>
            <p:cNvCxnSpPr>
              <a:cxnSpLocks noChangeShapeType="1"/>
              <a:stCxn id="40" idx="2"/>
              <a:endCxn id="40" idx="4"/>
            </p:cNvCxnSpPr>
            <p:nvPr/>
          </p:nvCxnSpPr>
          <p:spPr bwMode="auto">
            <a:xfrm>
              <a:off x="7695562" y="285750"/>
              <a:ext cx="0" cy="27852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cxnSp>
          <p:nvCxnSpPr>
            <p:cNvPr id="1131" name="AutoShape 32"/>
            <p:cNvCxnSpPr>
              <a:cxnSpLocks noChangeShapeType="1"/>
              <a:stCxn id="40" idx="4"/>
              <a:endCxn id="40" idx="6"/>
            </p:cNvCxnSpPr>
            <p:nvPr/>
          </p:nvCxnSpPr>
          <p:spPr bwMode="auto">
            <a:xfrm>
              <a:off x="7695562" y="564270"/>
              <a:ext cx="1045213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</p:cxnSp>
      </p:grpSp>
      <p:grpSp>
        <p:nvGrpSpPr>
          <p:cNvPr id="1106" name="LegendMoons" hidden="1"/>
          <p:cNvGrpSpPr>
            <a:grpSpLocks/>
          </p:cNvGrpSpPr>
          <p:nvPr/>
        </p:nvGrpSpPr>
        <p:grpSpPr bwMode="auto">
          <a:xfrm>
            <a:off x="8126417" y="602457"/>
            <a:ext cx="836780" cy="1033582"/>
            <a:chOff x="7769225" y="2105025"/>
            <a:chExt cx="819708" cy="1351831"/>
          </a:xfrm>
        </p:grpSpPr>
        <p:grpSp>
          <p:nvGrpSpPr>
            <p:cNvPr id="1109" name="MoonLegend1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7769225" y="2105025"/>
              <a:ext cx="209550" cy="209551"/>
              <a:chOff x="4533" y="183"/>
              <a:chExt cx="144" cy="144"/>
            </a:xfrm>
          </p:grpSpPr>
          <p:sp>
            <p:nvSpPr>
              <p:cNvPr id="83" name="Oval 38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Arc 39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10" name="MoonLegend2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7769225" y="2379266"/>
              <a:ext cx="209550" cy="209551"/>
              <a:chOff x="1694" y="2044"/>
              <a:chExt cx="160" cy="160"/>
            </a:xfrm>
          </p:grpSpPr>
          <p:sp>
            <p:nvSpPr>
              <p:cNvPr id="81" name="Oval 4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Arc 42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11" name="MoonLegend4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769225" y="2927748"/>
              <a:ext cx="209550" cy="209551"/>
              <a:chOff x="4495" y="1198"/>
              <a:chExt cx="160" cy="160"/>
            </a:xfrm>
          </p:grpSpPr>
          <p:sp>
            <p:nvSpPr>
              <p:cNvPr id="79" name="Oval 47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Arc 48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12" name="MoonLegend5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769225" y="3201990"/>
              <a:ext cx="209550" cy="209551"/>
              <a:chOff x="4495" y="1440"/>
              <a:chExt cx="160" cy="160"/>
            </a:xfrm>
          </p:grpSpPr>
          <p:sp>
            <p:nvSpPr>
              <p:cNvPr id="77" name="Oval 50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Oval 51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9" name="Legend1"/>
            <p:cNvSpPr>
              <a:spLocks noChangeArrowheads="1"/>
            </p:cNvSpPr>
            <p:nvPr/>
          </p:nvSpPr>
          <p:spPr bwMode="auto">
            <a:xfrm>
              <a:off x="8089578" y="2117483"/>
              <a:ext cx="499355" cy="2415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70" name="Legend2"/>
            <p:cNvSpPr>
              <a:spLocks noChangeArrowheads="1"/>
            </p:cNvSpPr>
            <p:nvPr/>
          </p:nvSpPr>
          <p:spPr bwMode="auto">
            <a:xfrm>
              <a:off x="8089578" y="2393113"/>
              <a:ext cx="499355" cy="2415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71" name="Legend3"/>
            <p:cNvSpPr>
              <a:spLocks noChangeArrowheads="1"/>
            </p:cNvSpPr>
            <p:nvPr/>
          </p:nvSpPr>
          <p:spPr bwMode="auto">
            <a:xfrm>
              <a:off x="8089578" y="2667185"/>
              <a:ext cx="499355" cy="2415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72" name="Legend4"/>
            <p:cNvSpPr>
              <a:spLocks noChangeArrowheads="1"/>
            </p:cNvSpPr>
            <p:nvPr/>
          </p:nvSpPr>
          <p:spPr bwMode="auto">
            <a:xfrm>
              <a:off x="8089578" y="2938143"/>
              <a:ext cx="499355" cy="2415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73" name="Legend5"/>
            <p:cNvSpPr>
              <a:spLocks noChangeArrowheads="1"/>
            </p:cNvSpPr>
            <p:nvPr/>
          </p:nvSpPr>
          <p:spPr bwMode="auto">
            <a:xfrm>
              <a:off x="8089578" y="3215330"/>
              <a:ext cx="499355" cy="2415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1118" name="MoonLegend3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7769225" y="2653507"/>
              <a:ext cx="209550" cy="209551"/>
              <a:chOff x="4495" y="1198"/>
              <a:chExt cx="160" cy="160"/>
            </a:xfrm>
          </p:grpSpPr>
          <p:sp>
            <p:nvSpPr>
              <p:cNvPr id="75" name="Oval 47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Arc 48"/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107" name="Picture 85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478714" y="279798"/>
            <a:ext cx="1506537" cy="28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" name="Slide Number"/>
          <p:cNvSpPr txBox="1">
            <a:spLocks/>
          </p:cNvSpPr>
          <p:nvPr userDrawn="1"/>
        </p:nvSpPr>
        <p:spPr>
          <a:xfrm>
            <a:off x="8902700" y="4826794"/>
            <a:ext cx="209550" cy="114300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3CDD92-9E5A-47BA-BE3B-1C7D5569D97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09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tabLst>
          <a:tab pos="274638" algn="l"/>
        </a:tabLst>
        <a:defRPr sz="2000" b="1">
          <a:solidFill>
            <a:schemeClr val="tx2"/>
          </a:solidFill>
          <a:latin typeface="+mj-lt"/>
          <a:ea typeface="+mj-ea"/>
          <a:cs typeface="ＭＳ Ｐゴシック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tabLst>
          <a:tab pos="274638" algn="l"/>
        </a:tabLst>
        <a:defRPr sz="2000" b="1">
          <a:solidFill>
            <a:schemeClr val="tx2"/>
          </a:solidFill>
          <a:latin typeface="Arial" charset="0"/>
          <a:ea typeface="ＭＳ Ｐゴシック"/>
          <a:cs typeface="ＭＳ Ｐゴシック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tabLst>
          <a:tab pos="274638" algn="l"/>
        </a:tabLst>
        <a:defRPr sz="2000" b="1">
          <a:solidFill>
            <a:schemeClr val="tx2"/>
          </a:solidFill>
          <a:latin typeface="Arial" charset="0"/>
          <a:ea typeface="ＭＳ Ｐゴシック"/>
          <a:cs typeface="ＭＳ Ｐゴシック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tabLst>
          <a:tab pos="274638" algn="l"/>
        </a:tabLst>
        <a:defRPr sz="2000" b="1">
          <a:solidFill>
            <a:schemeClr val="tx2"/>
          </a:solidFill>
          <a:latin typeface="Arial" charset="0"/>
          <a:ea typeface="ＭＳ Ｐゴシック"/>
          <a:cs typeface="ＭＳ Ｐゴシック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tabLst>
          <a:tab pos="274638" algn="l"/>
        </a:tabLst>
        <a:defRPr sz="2000" b="1">
          <a:solidFill>
            <a:schemeClr val="tx2"/>
          </a:solidFill>
          <a:latin typeface="Arial" charset="0"/>
          <a:ea typeface="ＭＳ Ｐゴシック"/>
          <a:cs typeface="ＭＳ Ｐゴシック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196850" indent="-1952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•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2pPr>
      <a:lvl3pPr marL="465138" indent="-266700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3pPr>
      <a:lvl4pPr marL="625475" indent="-1571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charset="0"/>
        <a:buChar char="•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4pPr>
      <a:lvl5pPr marL="763588" indent="-1317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graphic-corn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 descr="page-1_X.png"/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63" y="0"/>
            <a:ext cx="374173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 descr="0810154 SpeeDx logo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220663"/>
            <a:ext cx="221456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28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sosceles Triangle 23"/>
          <p:cNvSpPr/>
          <p:nvPr userDrawn="1"/>
        </p:nvSpPr>
        <p:spPr>
          <a:xfrm>
            <a:off x="-6350" y="3508375"/>
            <a:ext cx="755650" cy="1641475"/>
          </a:xfrm>
          <a:prstGeom prst="triangle">
            <a:avLst>
              <a:gd name="adj" fmla="val 0"/>
            </a:avLst>
          </a:prstGeom>
          <a:solidFill>
            <a:srgbClr val="ED1C29"/>
          </a:solidFill>
          <a:ln w="63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11267" name="Title Placeholder 1"/>
          <p:cNvSpPr>
            <a:spLocks noGrp="1"/>
          </p:cNvSpPr>
          <p:nvPr>
            <p:ph type="title"/>
          </p:nvPr>
        </p:nvSpPr>
        <p:spPr bwMode="auto">
          <a:xfrm>
            <a:off x="250825" y="195263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br>
              <a:rPr lang="en-US" smtClean="0"/>
            </a:br>
            <a:endParaRPr lang="en-AU" smtClean="0"/>
          </a:p>
        </p:txBody>
      </p:sp>
      <p:sp>
        <p:nvSpPr>
          <p:cNvPr id="11268" name="Text Placeholder 4"/>
          <p:cNvSpPr>
            <a:spLocks noGrp="1"/>
          </p:cNvSpPr>
          <p:nvPr>
            <p:ph type="body" idx="1"/>
          </p:nvPr>
        </p:nvSpPr>
        <p:spPr bwMode="auto">
          <a:xfrm>
            <a:off x="371475" y="1176338"/>
            <a:ext cx="81089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pic>
        <p:nvPicPr>
          <p:cNvPr id="11269" name="Picture 10" descr="0810154 SpeeDx 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123825"/>
            <a:ext cx="115252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rapezoid 8"/>
          <p:cNvSpPr/>
          <p:nvPr userDrawn="1"/>
        </p:nvSpPr>
        <p:spPr>
          <a:xfrm>
            <a:off x="-1588" y="0"/>
            <a:ext cx="2270126" cy="146050"/>
          </a:xfrm>
          <a:prstGeom prst="trapezoid">
            <a:avLst>
              <a:gd name="adj" fmla="val 40615"/>
            </a:avLst>
          </a:prstGeom>
          <a:solidFill>
            <a:srgbClr val="ED1C29"/>
          </a:solidFill>
          <a:ln w="63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28" name="Trapezoid 27"/>
          <p:cNvSpPr/>
          <p:nvPr userDrawn="1"/>
        </p:nvSpPr>
        <p:spPr>
          <a:xfrm rot="5400000">
            <a:off x="-723900" y="722312"/>
            <a:ext cx="1590675" cy="146051"/>
          </a:xfrm>
          <a:prstGeom prst="trapezoid">
            <a:avLst>
              <a:gd name="adj" fmla="val 102571"/>
            </a:avLst>
          </a:prstGeom>
          <a:solidFill>
            <a:srgbClr val="ED1C29"/>
          </a:solidFill>
          <a:ln w="63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1588" y="0"/>
            <a:ext cx="146051" cy="146050"/>
          </a:xfrm>
          <a:prstGeom prst="rect">
            <a:avLst/>
          </a:prstGeom>
          <a:solidFill>
            <a:srgbClr val="ED1C29"/>
          </a:solidFill>
          <a:ln w="63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29" name="Parallelogram 28"/>
          <p:cNvSpPr/>
          <p:nvPr userDrawn="1"/>
        </p:nvSpPr>
        <p:spPr>
          <a:xfrm rot="10800000" flipV="1">
            <a:off x="4538663" y="4878388"/>
            <a:ext cx="1408112" cy="265112"/>
          </a:xfrm>
          <a:prstGeom prst="parallelogram">
            <a:avLst>
              <a:gd name="adj" fmla="val 25690"/>
            </a:avLst>
          </a:prstGeom>
          <a:solidFill>
            <a:srgbClr val="003D46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AU" kern="0">
              <a:solidFill>
                <a:sysClr val="window" lastClr="FFFFFF"/>
              </a:solidFill>
              <a:cs typeface="Arial" pitchFamily="34" charset="0"/>
            </a:endParaRPr>
          </a:p>
        </p:txBody>
      </p:sp>
      <p:sp>
        <p:nvSpPr>
          <p:cNvPr id="30" name="Parallelogram 29"/>
          <p:cNvSpPr/>
          <p:nvPr userDrawn="1"/>
        </p:nvSpPr>
        <p:spPr>
          <a:xfrm rot="10800000" flipV="1">
            <a:off x="5905500" y="4878388"/>
            <a:ext cx="1408113" cy="265112"/>
          </a:xfrm>
          <a:prstGeom prst="parallelogram">
            <a:avLst>
              <a:gd name="adj" fmla="val 25690"/>
            </a:avLst>
          </a:prstGeom>
          <a:solidFill>
            <a:srgbClr val="B1DFDF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AU" kern="0">
              <a:solidFill>
                <a:sysClr val="window" lastClr="FFFFFF"/>
              </a:solidFill>
              <a:cs typeface="Arial" pitchFamily="34" charset="0"/>
            </a:endParaRPr>
          </a:p>
        </p:txBody>
      </p:sp>
      <p:sp>
        <p:nvSpPr>
          <p:cNvPr id="31" name="Parallelogram 30"/>
          <p:cNvSpPr/>
          <p:nvPr userDrawn="1"/>
        </p:nvSpPr>
        <p:spPr>
          <a:xfrm rot="10800000" flipV="1">
            <a:off x="7273925" y="4878388"/>
            <a:ext cx="1408113" cy="265112"/>
          </a:xfrm>
          <a:prstGeom prst="parallelogram">
            <a:avLst>
              <a:gd name="adj" fmla="val 25690"/>
            </a:avLst>
          </a:prstGeom>
          <a:solidFill>
            <a:srgbClr val="B1DFDF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AU" kern="0">
              <a:solidFill>
                <a:sysClr val="window" lastClr="FFFFFF"/>
              </a:solidFill>
              <a:cs typeface="Arial" pitchFamily="34" charset="0"/>
            </a:endParaRPr>
          </a:p>
        </p:txBody>
      </p:sp>
      <p:sp>
        <p:nvSpPr>
          <p:cNvPr id="33" name="Parallelogram 32"/>
          <p:cNvSpPr/>
          <p:nvPr userDrawn="1"/>
        </p:nvSpPr>
        <p:spPr>
          <a:xfrm rot="10800000" flipV="1">
            <a:off x="8640763" y="4878388"/>
            <a:ext cx="503237" cy="265112"/>
          </a:xfrm>
          <a:prstGeom prst="parallelogram">
            <a:avLst>
              <a:gd name="adj" fmla="val 25690"/>
            </a:avLst>
          </a:prstGeom>
          <a:solidFill>
            <a:srgbClr val="ED1C29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AU" kern="0">
              <a:solidFill>
                <a:sysClr val="window" lastClr="FFFFFF"/>
              </a:solidFill>
              <a:cs typeface="Arial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983663" y="4878388"/>
            <a:ext cx="160337" cy="265112"/>
          </a:xfrm>
          <a:prstGeom prst="rect">
            <a:avLst/>
          </a:prstGeom>
          <a:solidFill>
            <a:srgbClr val="ED1C29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85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i="1" kern="1200">
          <a:solidFill>
            <a:schemeClr val="tx1"/>
          </a:solidFill>
          <a:latin typeface="Calibri" panose="020F0502020204030204" pitchFamily="34" charset="0"/>
          <a:ea typeface="Open Sans" pitchFamily="34" charset="0"/>
          <a:cs typeface="Open Sans" pitchFamily="34" charset="0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Calibri" pitchFamily="34" charset="0"/>
          <a:ea typeface="Open Sans"/>
          <a:cs typeface="Open Sans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Calibri" pitchFamily="34" charset="0"/>
          <a:ea typeface="Open Sans"/>
          <a:cs typeface="Open Sans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Calibri" pitchFamily="34" charset="0"/>
          <a:ea typeface="Open Sans"/>
          <a:cs typeface="Open Sans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Calibri" pitchFamily="34" charset="0"/>
          <a:ea typeface="Open Sans"/>
          <a:cs typeface="Open Sans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Calibri" pitchFamily="34" charset="0"/>
          <a:ea typeface="Open Sans"/>
          <a:cs typeface="Open Sans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Calibri" pitchFamily="34" charset="0"/>
          <a:ea typeface="Open Sans"/>
          <a:cs typeface="Open Sans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Calibri" pitchFamily="34" charset="0"/>
          <a:ea typeface="Open Sans"/>
          <a:cs typeface="Open Sans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Calibri" pitchFamily="34" charset="0"/>
          <a:ea typeface="Open Sans"/>
          <a:cs typeface="Open Sans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Blip>
          <a:blip r:embed="rId5"/>
        </a:buBlip>
        <a:defRPr sz="2800" kern="1200">
          <a:solidFill>
            <a:schemeClr val="tx1"/>
          </a:solidFill>
          <a:latin typeface="Calibri" panose="020F0502020204030204" pitchFamily="34" charset="0"/>
          <a:ea typeface="Open Sans" pitchFamily="34" charset="0"/>
          <a:cs typeface="Open Sans" pitchFamily="34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Open Sans" pitchFamily="34" charset="0"/>
          <a:cs typeface="Open Sans" pitchFamily="34" charset="0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Calibri" pitchFamily="34" charset="0"/>
        <a:buChar char="–"/>
        <a:defRPr sz="2200" kern="1200">
          <a:solidFill>
            <a:schemeClr val="tx1"/>
          </a:solidFill>
          <a:latin typeface="Calibri" panose="020F0502020204030204" pitchFamily="34" charset="0"/>
          <a:ea typeface="Open Sans" pitchFamily="34" charset="0"/>
          <a:cs typeface="Open Sans" pitchFamily="34" charset="0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2000" kern="1200">
          <a:solidFill>
            <a:schemeClr val="tx1"/>
          </a:solidFill>
          <a:latin typeface="Calibri" panose="020F0502020204030204" pitchFamily="34" charset="0"/>
          <a:ea typeface="Open Sans" pitchFamily="34" charset="0"/>
          <a:cs typeface="Open Sans" pitchFamily="34" charset="0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1"/>
          </a:solidFill>
          <a:latin typeface="Calibri" panose="020F0502020204030204" pitchFamily="34" charset="0"/>
          <a:ea typeface="Open Sans" pitchFamily="34" charset="0"/>
          <a:cs typeface="Open Sans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6" y="80682"/>
            <a:ext cx="8042276" cy="1002717"/>
          </a:xfrm>
          <a:prstGeom prst="rect">
            <a:avLst/>
          </a:prstGeom>
        </p:spPr>
        <p:txBody>
          <a:bodyPr vert="horz" lIns="68580" tIns="34290" rIns="68580" bIns="3429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6" y="1200151"/>
            <a:ext cx="8042276" cy="325755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4706752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defTabSz="342900"/>
            <a:fld id="{54911E01-5EFD-2340-A1B7-4B329BDF1F92}" type="datetimeFigureOut">
              <a:rPr lang="en-US" smtClean="0">
                <a:solidFill>
                  <a:prstClr val="white"/>
                </a:solidFill>
              </a:rPr>
              <a:pPr defTabSz="342900"/>
              <a:t>7/11/2016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4706752"/>
            <a:ext cx="4840941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 defTabSz="3429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4706752"/>
            <a:ext cx="990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pPr defTabSz="342900"/>
            <a:fld id="{5B84ACB4-58E3-7E41-A5D8-B07E5C8E04A2}" type="slidenum">
              <a:rPr lang="en-US" smtClean="0">
                <a:solidFill>
                  <a:prstClr val="white"/>
                </a:solidFill>
              </a:rPr>
              <a:pPr defTabSz="3429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53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5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1938" indent="-261938" algn="l" defTabSz="685800" rtl="0" eaLnBrk="1" latinLnBrk="0" hangingPunct="1">
        <a:spcBef>
          <a:spcPts val="15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252413" algn="l" defTabSz="685800" rtl="0" eaLnBrk="1" latinLnBrk="0" hangingPunct="1">
        <a:spcBef>
          <a:spcPts val="45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26281" indent="-211931" algn="l" defTabSz="685800" rtl="0" eaLnBrk="1" latinLnBrk="0" hangingPunct="1">
        <a:spcBef>
          <a:spcPts val="45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47738" indent="-221456" algn="l" defTabSz="685800" rtl="0" eaLnBrk="1" latinLnBrk="0" hangingPunct="1">
        <a:spcBef>
          <a:spcPts val="45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59669" indent="-211931" algn="l" defTabSz="685800" rtl="0" eaLnBrk="1" latinLnBrk="0" hangingPunct="1">
        <a:spcBef>
          <a:spcPts val="45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1600" indent="-211931" algn="l" defTabSz="6858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4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588294" indent="-211931" algn="l" defTabSz="6858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4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799035" indent="-211931" algn="l" defTabSz="6858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4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16919" indent="-211931" algn="l" defTabSz="6858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4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19.pn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95536" y="1347614"/>
            <a:ext cx="8532440" cy="1102519"/>
          </a:xfrm>
        </p:spPr>
        <p:txBody>
          <a:bodyPr>
            <a:noAutofit/>
          </a:bodyPr>
          <a:lstStyle/>
          <a:p>
            <a:r>
              <a:rPr lang="en-GB" sz="3200" dirty="0"/>
              <a:t>Whole genome sequencing to predict Neisseria </a:t>
            </a:r>
            <a:r>
              <a:rPr lang="en-GB" sz="3200" dirty="0" err="1" smtClean="0"/>
              <a:t>gonorrhoeae</a:t>
            </a:r>
            <a:r>
              <a:rPr lang="en-GB" sz="3200" dirty="0" smtClean="0"/>
              <a:t> antibiotic </a:t>
            </a:r>
            <a:r>
              <a:rPr lang="en-GB" sz="3200" dirty="0"/>
              <a:t>susceptibility: toward tailored antimicrobial </a:t>
            </a:r>
            <a:r>
              <a:rPr lang="en-GB" sz="3200" dirty="0" smtClean="0"/>
              <a:t>therapy</a:t>
            </a:r>
            <a:endParaRPr lang="en-GB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Laura Phillips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44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974" y="65049"/>
            <a:ext cx="8042276" cy="618117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Potential for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973" y="767390"/>
            <a:ext cx="8441047" cy="4249778"/>
          </a:xfrm>
        </p:spPr>
        <p:txBody>
          <a:bodyPr>
            <a:normAutofit fontScale="47500" lnSpcReduction="20000"/>
          </a:bodyPr>
          <a:lstStyle/>
          <a:p>
            <a:pPr marL="0" indent="0">
              <a:buClrTx/>
              <a:buNone/>
            </a:pPr>
            <a:r>
              <a:rPr lang="en-US" sz="3400" dirty="0" smtClean="0">
                <a:solidFill>
                  <a:srgbClr val="000000"/>
                </a:solidFill>
                <a:latin typeface="Calibri"/>
                <a:cs typeface="Calibri"/>
              </a:rPr>
              <a:t>Using Public Health England data: </a:t>
            </a:r>
            <a:r>
              <a:rPr lang="en-US" sz="3400" b="1" dirty="0" smtClean="0">
                <a:solidFill>
                  <a:srgbClr val="000000"/>
                </a:solidFill>
                <a:latin typeface="Calibri"/>
                <a:cs typeface="Calibri"/>
              </a:rPr>
              <a:t>34,958 </a:t>
            </a:r>
            <a:r>
              <a:rPr lang="en-US" sz="3400" dirty="0" smtClean="0">
                <a:solidFill>
                  <a:srgbClr val="000000"/>
                </a:solidFill>
                <a:latin typeface="Calibri"/>
                <a:cs typeface="Calibri"/>
              </a:rPr>
              <a:t>NG positive diagnoses (PHE, 2015), combined with GRASP data (GRASP, 2015):</a:t>
            </a:r>
          </a:p>
          <a:p>
            <a:pPr marL="261938" lvl="1" indent="0">
              <a:buClrTx/>
              <a:buNone/>
            </a:pPr>
            <a:endParaRPr lang="en-US" sz="34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261938" lvl="1" indent="0">
              <a:buClrTx/>
              <a:buNone/>
            </a:pPr>
            <a:r>
              <a:rPr lang="en-US" sz="3400" dirty="0" smtClean="0">
                <a:solidFill>
                  <a:srgbClr val="000000"/>
                </a:solidFill>
                <a:latin typeface="Calibri"/>
                <a:cs typeface="Calibri"/>
              </a:rPr>
              <a:t>21,918 (62.7%) </a:t>
            </a:r>
            <a:r>
              <a:rPr lang="en-US" sz="3400" dirty="0">
                <a:solidFill>
                  <a:srgbClr val="000000"/>
                </a:solidFill>
                <a:latin typeface="Calibri"/>
                <a:cs typeface="Calibri"/>
              </a:rPr>
              <a:t>ciprofloxacin susceptible </a:t>
            </a:r>
          </a:p>
          <a:p>
            <a:pPr lvl="2">
              <a:buClrTx/>
              <a:buFont typeface="Arial"/>
              <a:buChar char="•"/>
            </a:pPr>
            <a:r>
              <a:rPr lang="en-US" sz="3400" dirty="0" smtClean="0">
                <a:solidFill>
                  <a:srgbClr val="000000"/>
                </a:solidFill>
                <a:latin typeface="Calibri"/>
                <a:cs typeface="Calibri"/>
              </a:rPr>
              <a:t>WGS sensitivity =97.6%</a:t>
            </a:r>
          </a:p>
          <a:p>
            <a:pPr lvl="2">
              <a:buClrTx/>
              <a:buFont typeface="Arial"/>
              <a:buChar char="•"/>
            </a:pPr>
            <a:r>
              <a:rPr lang="en-US" sz="3400" b="1" dirty="0" smtClean="0">
                <a:solidFill>
                  <a:srgbClr val="000000"/>
                </a:solidFill>
                <a:latin typeface="Calibri"/>
                <a:cs typeface="Calibri"/>
              </a:rPr>
              <a:t>21,391 (61.2%) ciprofloxacin susceptible </a:t>
            </a:r>
            <a:r>
              <a:rPr lang="en-US" sz="3400" dirty="0">
                <a:solidFill>
                  <a:srgbClr val="000000"/>
                </a:solidFill>
                <a:latin typeface="Calibri"/>
                <a:cs typeface="Calibri"/>
              </a:rPr>
              <a:t>patients </a:t>
            </a:r>
            <a:r>
              <a:rPr lang="en-US" sz="3400" dirty="0" smtClean="0">
                <a:solidFill>
                  <a:srgbClr val="000000"/>
                </a:solidFill>
                <a:latin typeface="Calibri"/>
                <a:cs typeface="Calibri"/>
              </a:rPr>
              <a:t>could </a:t>
            </a:r>
            <a:r>
              <a:rPr lang="en-US" sz="3400" dirty="0">
                <a:solidFill>
                  <a:srgbClr val="000000"/>
                </a:solidFill>
                <a:latin typeface="Calibri"/>
                <a:cs typeface="Calibri"/>
              </a:rPr>
              <a:t>be treated </a:t>
            </a:r>
            <a:r>
              <a:rPr lang="en-US" sz="3400" dirty="0" smtClean="0">
                <a:solidFill>
                  <a:srgbClr val="000000"/>
                </a:solidFill>
                <a:latin typeface="Calibri"/>
                <a:cs typeface="Calibri"/>
              </a:rPr>
              <a:t>with ciprofloxacin, </a:t>
            </a:r>
            <a:r>
              <a:rPr lang="en-US" sz="3400" dirty="0">
                <a:solidFill>
                  <a:srgbClr val="000000"/>
                </a:solidFill>
                <a:latin typeface="Calibri"/>
                <a:cs typeface="Calibri"/>
              </a:rPr>
              <a:t>as single or adjunctive therapy</a:t>
            </a:r>
          </a:p>
          <a:p>
            <a:pPr marL="261938" lvl="1" indent="0">
              <a:buClrTx/>
              <a:buNone/>
            </a:pPr>
            <a:endParaRPr lang="en-US" sz="3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61938" lvl="1" indent="0">
              <a:buClrTx/>
              <a:buNone/>
            </a:pPr>
            <a:r>
              <a:rPr lang="en-US" sz="3400" dirty="0" smtClean="0">
                <a:solidFill>
                  <a:srgbClr val="000000"/>
                </a:solidFill>
                <a:latin typeface="Calibri"/>
                <a:cs typeface="Calibri"/>
              </a:rPr>
              <a:t>34,608 (99%) azithromycin </a:t>
            </a:r>
            <a:r>
              <a:rPr lang="en-US" sz="3400" dirty="0">
                <a:solidFill>
                  <a:srgbClr val="000000"/>
                </a:solidFill>
                <a:latin typeface="Calibri"/>
                <a:cs typeface="Calibri"/>
              </a:rPr>
              <a:t>susceptible 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sz="3400" dirty="0" smtClean="0">
                <a:solidFill>
                  <a:srgbClr val="000000"/>
                </a:solidFill>
                <a:latin typeface="Calibri"/>
                <a:cs typeface="Calibri"/>
              </a:rPr>
              <a:t>WGS 50</a:t>
            </a:r>
            <a:r>
              <a:rPr lang="en-US" sz="3400" dirty="0">
                <a:solidFill>
                  <a:srgbClr val="000000"/>
                </a:solidFill>
                <a:latin typeface="Calibri"/>
                <a:cs typeface="Calibri"/>
              </a:rPr>
              <a:t>% </a:t>
            </a:r>
            <a:r>
              <a:rPr lang="en-US" sz="3400" dirty="0" smtClean="0">
                <a:solidFill>
                  <a:srgbClr val="000000"/>
                </a:solidFill>
                <a:latin typeface="Calibri"/>
                <a:cs typeface="Calibri"/>
              </a:rPr>
              <a:t>sensitivity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sz="3400" b="1" dirty="0" smtClean="0">
                <a:solidFill>
                  <a:srgbClr val="000000"/>
                </a:solidFill>
                <a:latin typeface="Calibri"/>
                <a:cs typeface="Calibri"/>
              </a:rPr>
              <a:t>17,304 (49.5%) azithromycin susceptible </a:t>
            </a:r>
            <a:r>
              <a:rPr lang="en-US" sz="3400" dirty="0" smtClean="0">
                <a:solidFill>
                  <a:srgbClr val="000000"/>
                </a:solidFill>
                <a:latin typeface="Calibri"/>
                <a:cs typeface="Calibri"/>
              </a:rPr>
              <a:t>patients could </a:t>
            </a:r>
            <a:r>
              <a:rPr lang="en-US" sz="3400" dirty="0">
                <a:solidFill>
                  <a:srgbClr val="000000"/>
                </a:solidFill>
                <a:latin typeface="Calibri"/>
                <a:cs typeface="Calibri"/>
              </a:rPr>
              <a:t>be treated with </a:t>
            </a:r>
            <a:r>
              <a:rPr lang="en-US" sz="3400" dirty="0" smtClean="0">
                <a:solidFill>
                  <a:srgbClr val="000000"/>
                </a:solidFill>
                <a:latin typeface="Calibri"/>
                <a:cs typeface="Calibri"/>
              </a:rPr>
              <a:t>azithromycin as single or adjunctive therapy</a:t>
            </a:r>
            <a:endParaRPr lang="en-US" sz="3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61938" lvl="1" indent="0">
              <a:buClrTx/>
              <a:buNone/>
            </a:pPr>
            <a:endParaRPr lang="en-US" sz="3400" b="1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buClrTx/>
            </a:pPr>
            <a:r>
              <a:rPr lang="en-US" sz="3400" b="1" dirty="0" smtClean="0">
                <a:solidFill>
                  <a:srgbClr val="000000"/>
                </a:solidFill>
                <a:latin typeface="Calibri"/>
                <a:cs typeface="Calibri"/>
              </a:rPr>
              <a:t>Data are not yet sufficient for tetracycline use based on a PPV of 87.5%</a:t>
            </a:r>
            <a:endParaRPr lang="en-US" sz="1900" b="1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ClrTx/>
              <a:buNone/>
            </a:pPr>
            <a:endParaRPr lang="en-US" sz="1600" dirty="0" smtClean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  <a:p>
            <a:pPr marL="0" indent="0">
              <a:spcBef>
                <a:spcPts val="0"/>
              </a:spcBef>
              <a:buClrTx/>
              <a:buNone/>
            </a:pPr>
            <a:endParaRPr lang="en-US" sz="21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en-US" sz="21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PHE (2015) Sexually transmitted infections and chlamydia screening in England, 2014</a:t>
            </a:r>
            <a:endParaRPr lang="en-US" sz="21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1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GRASP (2015) Surveillance of antimicrobial resistance in </a:t>
            </a:r>
            <a:r>
              <a:rPr lang="en-GB" sz="21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Neisseria gonorrhoeae. </a:t>
            </a: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Key findings from GRASP and related surveillance data 2014</a:t>
            </a:r>
            <a:endParaRPr lang="en-GB" sz="2100" i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38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6" y="1"/>
            <a:ext cx="8042276" cy="704195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6" y="601961"/>
            <a:ext cx="8042276" cy="3711859"/>
          </a:xfrm>
        </p:spPr>
        <p:txBody>
          <a:bodyPr>
            <a:normAutofit/>
          </a:bodyPr>
          <a:lstStyle/>
          <a:p>
            <a:pPr>
              <a:buClrTx/>
            </a:pPr>
            <a:endParaRPr lang="en-US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ClrTx/>
              <a:buNone/>
            </a:pP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buClrTx/>
            </a:pP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The PPV of the absence of genetic resistance markers for predicting susceptibility was most accurate for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ciprofloxacin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 and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azithromycin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 but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less so for </a:t>
            </a: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tetracycline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phenotypic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susceptibility.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  <a:p>
            <a:pPr>
              <a:lnSpc>
                <a:spcPct val="100000"/>
              </a:lnSpc>
              <a:buClrTx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  <a:p>
            <a:pPr>
              <a:lnSpc>
                <a:spcPct val="100000"/>
              </a:lnSpc>
              <a:buClrTx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If validated on NG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NAAT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positive samples,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WGS may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allow for new precision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cephalosporin-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sparing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or adjunctive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treatment combinations, for a substantial proportion of patients.</a:t>
            </a:r>
          </a:p>
          <a:p>
            <a:pPr marL="0" indent="0">
              <a:buClrTx/>
              <a:buNone/>
            </a:pP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732" y="4022606"/>
            <a:ext cx="1116467" cy="89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6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01" y="-210638"/>
            <a:ext cx="8042276" cy="1002717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alibri"/>
                <a:cs typeface="Calibri"/>
              </a:rPr>
              <a:t>Acknowledgements</a:t>
            </a:r>
          </a:p>
        </p:txBody>
      </p:sp>
      <p:pic>
        <p:nvPicPr>
          <p:cNvPr id="4" name="Content Placeholder 3" descr="eSTI2Header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56" r="84877" b="10740"/>
          <a:stretch/>
        </p:blipFill>
        <p:spPr>
          <a:xfrm>
            <a:off x="6327000" y="183573"/>
            <a:ext cx="1040862" cy="662774"/>
          </a:xfrm>
          <a:prstGeom prst="rect">
            <a:avLst/>
          </a:prstGeom>
        </p:spPr>
      </p:pic>
      <p:pic>
        <p:nvPicPr>
          <p:cNvPr id="5" name="Picture 4" descr="thumbnail_ADREUbi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138" y="396007"/>
            <a:ext cx="1485000" cy="339987"/>
          </a:xfrm>
          <a:prstGeom prst="rect">
            <a:avLst/>
          </a:prstGeom>
        </p:spPr>
      </p:pic>
      <p:pic>
        <p:nvPicPr>
          <p:cNvPr id="6" name="Picture 5" descr="sgul 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" y="213345"/>
            <a:ext cx="1136138" cy="5134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24" y="276751"/>
            <a:ext cx="1089576" cy="4655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000" y="566001"/>
            <a:ext cx="8042276" cy="280846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342900"/>
            <a:endParaRPr lang="en-GB" dirty="0">
              <a:solidFill>
                <a:prstClr val="black"/>
              </a:solidFill>
            </a:endParaRPr>
          </a:p>
          <a:p>
            <a:pPr defTabSz="342900"/>
            <a:endParaRPr lang="en-GB" sz="2000" dirty="0">
              <a:solidFill>
                <a:prstClr val="black"/>
              </a:solidFill>
            </a:endParaRPr>
          </a:p>
          <a:p>
            <a:pPr defTabSz="342900"/>
            <a:r>
              <a:rPr lang="en-GB" sz="2000" dirty="0">
                <a:solidFill>
                  <a:prstClr val="black"/>
                </a:solidFill>
                <a:latin typeface="Calibri"/>
                <a:cs typeface="Calibri"/>
              </a:rPr>
              <a:t>GRASP – Dr Gwenda Hughes; Professor Cathy Ison; Dr Michelle Cole</a:t>
            </a:r>
          </a:p>
          <a:p>
            <a:pPr defTabSz="342900"/>
            <a:endParaRPr lang="en-GB" sz="2000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342900"/>
            <a:r>
              <a:rPr lang="en-GB" sz="2000" dirty="0">
                <a:solidFill>
                  <a:prstClr val="black"/>
                </a:solidFill>
                <a:latin typeface="Calibri"/>
                <a:cs typeface="Calibri"/>
              </a:rPr>
              <a:t>The ADREU team at SGUL</a:t>
            </a:r>
          </a:p>
          <a:p>
            <a:pPr defTabSz="342900"/>
            <a:endParaRPr lang="en-GB" sz="2000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342900"/>
            <a:r>
              <a:rPr lang="en-GB" sz="2000" dirty="0">
                <a:solidFill>
                  <a:prstClr val="black"/>
                </a:solidFill>
                <a:latin typeface="Calibri"/>
                <a:cs typeface="Calibri"/>
              </a:rPr>
              <a:t>Departments of Microbiology and GUM, </a:t>
            </a:r>
          </a:p>
          <a:p>
            <a:pPr defTabSz="342900"/>
            <a:r>
              <a:rPr lang="en-GB" sz="2000" dirty="0">
                <a:solidFill>
                  <a:prstClr val="black"/>
                </a:solidFill>
                <a:latin typeface="Calibri"/>
                <a:cs typeface="Calibri"/>
              </a:rPr>
              <a:t>St George’s Hospital</a:t>
            </a:r>
          </a:p>
          <a:p>
            <a:pPr defTabSz="342900"/>
            <a:endParaRPr lang="en-GB" sz="20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" y="3524043"/>
            <a:ext cx="2190210" cy="14236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15" y="2413951"/>
            <a:ext cx="3313955" cy="24854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92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487044" y="2063501"/>
            <a:ext cx="6182595" cy="916231"/>
          </a:xfrm>
        </p:spPr>
        <p:txBody>
          <a:bodyPr>
            <a:noAutofit/>
          </a:bodyPr>
          <a:lstStyle/>
          <a:p>
            <a:r>
              <a:rPr lang="en-GB" sz="2700" b="1" dirty="0">
                <a:solidFill>
                  <a:schemeClr val="tx1"/>
                </a:solidFill>
                <a:latin typeface="Calibri" panose="020F0502020204030204" pitchFamily="34" charset="0"/>
              </a:rPr>
              <a:t>Whole genome sequencing to predict </a:t>
            </a:r>
            <a:r>
              <a:rPr lang="en-GB" sz="2700" b="1" i="1" dirty="0">
                <a:solidFill>
                  <a:schemeClr val="tx1"/>
                </a:solidFill>
                <a:latin typeface="Calibri" panose="020F0502020204030204" pitchFamily="34" charset="0"/>
              </a:rPr>
              <a:t>Neisseria gonorrhoeae </a:t>
            </a:r>
            <a:r>
              <a:rPr lang="en-GB" sz="2700" b="1" dirty="0">
                <a:solidFill>
                  <a:schemeClr val="tx1"/>
                </a:solidFill>
                <a:latin typeface="Calibri" panose="020F0502020204030204" pitchFamily="34" charset="0"/>
              </a:rPr>
              <a:t>(NG) antibiotic susceptibility: towards tailored antimicrobial therapy.</a:t>
            </a:r>
            <a:r>
              <a:rPr lang="en-GB" sz="2100" dirty="0">
                <a:solidFill>
                  <a:schemeClr val="tx1"/>
                </a:solidFill>
              </a:rPr>
              <a:t/>
            </a:r>
            <a:br>
              <a:rPr lang="en-GB" sz="2100" dirty="0">
                <a:solidFill>
                  <a:schemeClr val="tx1"/>
                </a:solidFill>
              </a:rPr>
            </a:br>
            <a:endParaRPr lang="en-US" sz="600" baseline="300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9474" y="3482140"/>
            <a:ext cx="7057734" cy="8592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342900"/>
            <a:r>
              <a:rPr lang="en-GB" sz="1100" u="sng" dirty="0">
                <a:solidFill>
                  <a:prstClr val="black"/>
                </a:solidFill>
              </a:rPr>
              <a:t>Laura Phillips</a:t>
            </a:r>
            <a:r>
              <a:rPr lang="en-GB" sz="1100" u="sng" baseline="30000" dirty="0">
                <a:solidFill>
                  <a:prstClr val="black"/>
                </a:solidFill>
              </a:rPr>
              <a:t>1</a:t>
            </a:r>
            <a:r>
              <a:rPr lang="en-GB" sz="1100" dirty="0">
                <a:solidFill>
                  <a:prstClr val="black"/>
                </a:solidFill>
              </a:rPr>
              <a:t>, Adam Witney</a:t>
            </a:r>
            <a:r>
              <a:rPr lang="en-GB" sz="1100" baseline="30000" dirty="0">
                <a:solidFill>
                  <a:prstClr val="black"/>
                </a:solidFill>
              </a:rPr>
              <a:t>1</a:t>
            </a:r>
            <a:r>
              <a:rPr lang="en-GB" sz="1100" dirty="0">
                <a:solidFill>
                  <a:prstClr val="black"/>
                </a:solidFill>
              </a:rPr>
              <a:t>, Ken Laing</a:t>
            </a:r>
            <a:r>
              <a:rPr lang="en-GB" sz="1100" baseline="30000" dirty="0">
                <a:solidFill>
                  <a:prstClr val="black"/>
                </a:solidFill>
              </a:rPr>
              <a:t>1</a:t>
            </a:r>
            <a:r>
              <a:rPr lang="en-GB" sz="1100" dirty="0">
                <a:solidFill>
                  <a:prstClr val="black"/>
                </a:solidFill>
              </a:rPr>
              <a:t>, Kate Gould</a:t>
            </a:r>
            <a:r>
              <a:rPr lang="en-GB" sz="1100" baseline="30000" dirty="0">
                <a:solidFill>
                  <a:prstClr val="black"/>
                </a:solidFill>
              </a:rPr>
              <a:t>1</a:t>
            </a:r>
            <a:r>
              <a:rPr lang="en-GB" sz="1100" dirty="0">
                <a:solidFill>
                  <a:prstClr val="black"/>
                </a:solidFill>
              </a:rPr>
              <a:t>, Marcus Pond</a:t>
            </a:r>
            <a:r>
              <a:rPr lang="en-GB" sz="1100" baseline="30000" dirty="0">
                <a:solidFill>
                  <a:prstClr val="black"/>
                </a:solidFill>
              </a:rPr>
              <a:t>1</a:t>
            </a:r>
            <a:r>
              <a:rPr lang="en-GB" sz="1100" dirty="0">
                <a:solidFill>
                  <a:prstClr val="black"/>
                </a:solidFill>
              </a:rPr>
              <a:t>, Catherine Hall</a:t>
            </a:r>
            <a:r>
              <a:rPr lang="en-GB" sz="1100" baseline="30000" dirty="0">
                <a:solidFill>
                  <a:prstClr val="black"/>
                </a:solidFill>
              </a:rPr>
              <a:t>1</a:t>
            </a:r>
            <a:r>
              <a:rPr lang="en-GB" sz="1100" dirty="0">
                <a:solidFill>
                  <a:prstClr val="black"/>
                </a:solidFill>
              </a:rPr>
              <a:t>, </a:t>
            </a:r>
            <a:endParaRPr lang="en-GB" sz="1100" dirty="0" smtClean="0">
              <a:solidFill>
                <a:prstClr val="black"/>
              </a:solidFill>
            </a:endParaRPr>
          </a:p>
          <a:p>
            <a:pPr algn="ctr" defTabSz="342900"/>
            <a:r>
              <a:rPr lang="en-GB" sz="1100" dirty="0" smtClean="0">
                <a:solidFill>
                  <a:prstClr val="black"/>
                </a:solidFill>
              </a:rPr>
              <a:t>Emma </a:t>
            </a:r>
            <a:r>
              <a:rPr lang="en-GB" sz="1100" dirty="0">
                <a:solidFill>
                  <a:prstClr val="black"/>
                </a:solidFill>
              </a:rPr>
              <a:t>Harding-Esch</a:t>
            </a:r>
            <a:r>
              <a:rPr lang="en-GB" sz="1100" baseline="30000" dirty="0">
                <a:solidFill>
                  <a:prstClr val="black"/>
                </a:solidFill>
              </a:rPr>
              <a:t>2,1</a:t>
            </a:r>
            <a:r>
              <a:rPr lang="en-GB" sz="1100" dirty="0">
                <a:solidFill>
                  <a:prstClr val="black"/>
                </a:solidFill>
              </a:rPr>
              <a:t>, Philip Butcher</a:t>
            </a:r>
            <a:r>
              <a:rPr lang="en-GB" sz="1100" baseline="30000" dirty="0">
                <a:solidFill>
                  <a:prstClr val="black"/>
                </a:solidFill>
              </a:rPr>
              <a:t>1</a:t>
            </a:r>
            <a:r>
              <a:rPr lang="en-GB" sz="1100" dirty="0">
                <a:solidFill>
                  <a:prstClr val="black"/>
                </a:solidFill>
              </a:rPr>
              <a:t>, S Tariq Sadiq</a:t>
            </a:r>
            <a:r>
              <a:rPr lang="en-GB" sz="1100" baseline="30000" dirty="0">
                <a:solidFill>
                  <a:prstClr val="black"/>
                </a:solidFill>
              </a:rPr>
              <a:t>1,2</a:t>
            </a:r>
            <a:br>
              <a:rPr lang="en-GB" sz="1100" baseline="30000" dirty="0">
                <a:solidFill>
                  <a:prstClr val="black"/>
                </a:solidFill>
              </a:rPr>
            </a:br>
            <a:r>
              <a:rPr lang="en-GB" sz="1100" baseline="30000" dirty="0">
                <a:solidFill>
                  <a:prstClr val="black"/>
                </a:solidFill>
              </a:rPr>
              <a:t/>
            </a:r>
            <a:br>
              <a:rPr lang="en-GB" sz="1100" baseline="30000" dirty="0">
                <a:solidFill>
                  <a:prstClr val="black"/>
                </a:solidFill>
              </a:rPr>
            </a:br>
            <a:r>
              <a:rPr lang="en-GB" sz="1100" baseline="30000" dirty="0">
                <a:solidFill>
                  <a:prstClr val="black"/>
                </a:solidFill>
              </a:rPr>
              <a:t>1</a:t>
            </a:r>
            <a:r>
              <a:rPr lang="en-GB" sz="1100" dirty="0">
                <a:solidFill>
                  <a:prstClr val="black"/>
                </a:solidFill>
              </a:rPr>
              <a:t>St Georges University of London, Institute for Infection and Immunity, Division of Clinical Sciences, UK;</a:t>
            </a:r>
          </a:p>
          <a:p>
            <a:pPr algn="ctr" defTabSz="342900"/>
            <a:r>
              <a:rPr lang="en-GB" sz="1100" dirty="0">
                <a:solidFill>
                  <a:prstClr val="black"/>
                </a:solidFill>
              </a:rPr>
              <a:t> </a:t>
            </a:r>
            <a:r>
              <a:rPr lang="en-GB" sz="1100" baseline="30000" dirty="0">
                <a:solidFill>
                  <a:prstClr val="black"/>
                </a:solidFill>
              </a:rPr>
              <a:t>2 </a:t>
            </a:r>
            <a:r>
              <a:rPr lang="en-GB" sz="1100" dirty="0">
                <a:solidFill>
                  <a:prstClr val="black"/>
                </a:solidFill>
              </a:rPr>
              <a:t>Public Health England, HIV/STI Department, Colindale, UK.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073585" y="121360"/>
            <a:ext cx="4911323" cy="619973"/>
            <a:chOff x="1691680" y="980728"/>
            <a:chExt cx="5760640" cy="648072"/>
          </a:xfrm>
        </p:grpSpPr>
        <p:pic>
          <p:nvPicPr>
            <p:cNvPr id="7" name="Picture 6" descr="thumbnail_ADREUbig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840" y="1144642"/>
              <a:ext cx="1485682" cy="340143"/>
            </a:xfrm>
            <a:prstGeom prst="rect">
              <a:avLst/>
            </a:prstGeom>
          </p:spPr>
        </p:pic>
        <p:pic>
          <p:nvPicPr>
            <p:cNvPr id="8" name="Picture 7" descr="eSTI2Header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956" r="84877" b="10740"/>
            <a:stretch/>
          </p:blipFill>
          <p:spPr>
            <a:xfrm>
              <a:off x="1691680" y="980728"/>
              <a:ext cx="1080120" cy="648072"/>
            </a:xfrm>
            <a:prstGeom prst="rect">
              <a:avLst/>
            </a:prstGeom>
          </p:spPr>
        </p:pic>
        <p:pic>
          <p:nvPicPr>
            <p:cNvPr id="9" name="Picture 8" descr="sgul logo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1" y="1078696"/>
              <a:ext cx="1057999" cy="47809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0192" y="1078696"/>
              <a:ext cx="1152128" cy="4780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0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6" y="248407"/>
            <a:ext cx="8042276" cy="373106"/>
          </a:xfrm>
        </p:spPr>
        <p:txBody>
          <a:bodyPr/>
          <a:lstStyle/>
          <a:p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Background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37" y="1254496"/>
            <a:ext cx="7220363" cy="29319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1621" y="754359"/>
            <a:ext cx="6292647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342900"/>
            <a:r>
              <a:rPr lang="en-GB" sz="1600" dirty="0">
                <a:solidFill>
                  <a:srgbClr val="7030A0"/>
                </a:solidFill>
              </a:rPr>
              <a:t>Antimicrobial prescribing </a:t>
            </a:r>
            <a:r>
              <a:rPr lang="en-GB" sz="1600" dirty="0" smtClean="0">
                <a:solidFill>
                  <a:srgbClr val="7030A0"/>
                </a:solidFill>
              </a:rPr>
              <a:t>practice</a:t>
            </a:r>
            <a:r>
              <a:rPr lang="en-GB" sz="1600" dirty="0">
                <a:solidFill>
                  <a:srgbClr val="7030A0"/>
                </a:solidFill>
              </a:rPr>
              <a:t>. GRASP clinics: 2004-2014</a:t>
            </a:r>
          </a:p>
          <a:p>
            <a:pPr defTabSz="342900"/>
            <a:endParaRPr lang="en-GB" sz="14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597" y="3997234"/>
            <a:ext cx="1116467" cy="893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5678" y="4437028"/>
            <a:ext cx="7974243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  <a:latin typeface="Calibri"/>
                <a:cs typeface="Calibri"/>
              </a:rPr>
              <a:t>GRASP: Gonococcal Resistance and Antimicrobial Susceptibility Programme</a:t>
            </a:r>
            <a:endParaRPr lang="en-GB" sz="16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273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690" y="-138773"/>
            <a:ext cx="8042276" cy="815474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Rationale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00" y="757780"/>
            <a:ext cx="8425656" cy="438572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Culture 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⬇ 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Nucleic Acid Amplification Testing (NAAT) 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⬆: 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There is a need for genotypic antimicrobial susceptibility testing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endParaRPr lang="en-US" sz="16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⬆ 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Point of care testing technology - Rapid antimicrobial susceptibility testing from clinical samples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endParaRPr lang="en-US" sz="16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Genotypic-phenotypic relationships: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Penicillins / Cephalosporins   ➡ Complex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Ciprofloxacin / Azithromycin / Tetracycline 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➡Better 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understood 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en-US" sz="16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43" lvl="1" indent="-285743">
              <a:spcBef>
                <a:spcPts val="0"/>
              </a:spcBef>
              <a:buClr>
                <a:schemeClr val="tx1"/>
              </a:buClr>
              <a:tabLst>
                <a:tab pos="85723" algn="l"/>
              </a:tabLst>
            </a:pP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Targeted PCR for ciprofloxacin susceptibility is highly 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accurate </a:t>
            </a:r>
            <a:r>
              <a:rPr lang="en-US" sz="1600" dirty="0" smtClean="0">
                <a:solidFill>
                  <a:schemeClr val="tx1"/>
                </a:solidFill>
                <a:latin typeface="Calibri"/>
                <a:cs typeface="Calibri"/>
              </a:rPr>
              <a:t>(Pond </a:t>
            </a:r>
            <a:r>
              <a:rPr lang="en-US" sz="1600" i="1" dirty="0" smtClean="0">
                <a:solidFill>
                  <a:schemeClr val="tx1"/>
                </a:solidFill>
                <a:latin typeface="Calibri"/>
                <a:cs typeface="Calibri"/>
              </a:rPr>
              <a:t>et al</a:t>
            </a:r>
            <a:r>
              <a:rPr lang="en-US" sz="1600" dirty="0" smtClean="0">
                <a:solidFill>
                  <a:schemeClr val="tx1"/>
                </a:solidFill>
                <a:latin typeface="Calibri"/>
                <a:cs typeface="Calibri"/>
              </a:rPr>
              <a:t>. </a:t>
            </a:r>
            <a:r>
              <a:rPr lang="en-US" sz="1600" i="1" dirty="0" smtClean="0">
                <a:solidFill>
                  <a:schemeClr val="tx1"/>
                </a:solidFill>
                <a:latin typeface="Calibri"/>
                <a:cs typeface="Calibri"/>
              </a:rPr>
              <a:t>JAC </a:t>
            </a:r>
            <a:r>
              <a:rPr lang="en-US" sz="1600" dirty="0" smtClean="0">
                <a:solidFill>
                  <a:schemeClr val="tx1"/>
                </a:solidFill>
                <a:latin typeface="Calibri"/>
                <a:cs typeface="Calibri"/>
              </a:rPr>
              <a:t>2016)</a:t>
            </a:r>
          </a:p>
          <a:p>
            <a:pPr marL="0" lvl="1" indent="0">
              <a:spcBef>
                <a:spcPts val="0"/>
              </a:spcBef>
              <a:buClr>
                <a:schemeClr val="tx1"/>
              </a:buClr>
              <a:buNone/>
              <a:tabLst>
                <a:tab pos="85723" algn="l"/>
              </a:tabLst>
            </a:pPr>
            <a:endParaRPr lang="en-US" sz="16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43" lvl="1" indent="-285743">
              <a:spcBef>
                <a:spcPts val="0"/>
              </a:spcBef>
              <a:buClr>
                <a:schemeClr val="tx1"/>
              </a:buClr>
              <a:tabLst>
                <a:tab pos="85723" algn="l"/>
              </a:tabLst>
            </a:pP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As antimicrobial resistance genes evolve 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– Whole genome sequencing (WGS) may have utility in 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laboratory settings 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and 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if deployed as a rapid format on clinical samples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4593" y="4717283"/>
            <a:ext cx="815399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342900"/>
            <a:r>
              <a:rPr lang="en-GB" sz="900" dirty="0">
                <a:solidFill>
                  <a:prstClr val="black"/>
                </a:solidFill>
              </a:rPr>
              <a:t>Pond et al. (2016) </a:t>
            </a:r>
            <a:r>
              <a:rPr lang="en-GB" sz="900" i="1" dirty="0">
                <a:solidFill>
                  <a:prstClr val="black"/>
                </a:solidFill>
              </a:rPr>
              <a:t>J. Antimicrob. Chemother.</a:t>
            </a:r>
            <a:r>
              <a:rPr lang="en-GB" sz="900" dirty="0">
                <a:solidFill>
                  <a:prstClr val="black"/>
                </a:solidFill>
              </a:rPr>
              <a:t> 71 (4): 897-902. Accurate detection of </a:t>
            </a:r>
            <a:r>
              <a:rPr lang="en-GB" sz="900" i="1" dirty="0">
                <a:solidFill>
                  <a:prstClr val="black"/>
                </a:solidFill>
              </a:rPr>
              <a:t>Neisseria gonorrhoeae </a:t>
            </a:r>
            <a:r>
              <a:rPr lang="en-GB" sz="900" dirty="0">
                <a:solidFill>
                  <a:prstClr val="black"/>
                </a:solidFill>
              </a:rPr>
              <a:t>ciprofloxacin susceptibility directly from genital and extragenital clinical samples: towards genotype-guided antimicrobial therapy</a:t>
            </a:r>
            <a:r>
              <a:rPr lang="en-GB" sz="50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92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5887" y="230087"/>
            <a:ext cx="6031707" cy="588106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alibri"/>
                <a:cs typeface="Calibri"/>
              </a:rPr>
              <a:t>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896" y="818193"/>
            <a:ext cx="8604504" cy="2890801"/>
          </a:xfrm>
        </p:spPr>
        <p:txBody>
          <a:bodyPr>
            <a:normAutofit fontScale="77500" lnSpcReduction="20000"/>
          </a:bodyPr>
          <a:lstStyle/>
          <a:p>
            <a:pPr marL="0" lvl="1" indent="0">
              <a:spcBef>
                <a:spcPts val="563"/>
              </a:spcBef>
              <a:buNone/>
            </a:pP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lvl="1" indent="0">
              <a:spcBef>
                <a:spcPts val="563"/>
              </a:spcBef>
              <a:buNone/>
            </a:pPr>
            <a:endParaRPr lang="en-US" sz="21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0" lvl="1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100" dirty="0">
                <a:solidFill>
                  <a:schemeClr val="tx1"/>
                </a:solidFill>
                <a:latin typeface="Calibri"/>
                <a:cs typeface="Calibri"/>
              </a:rPr>
              <a:t>To investigate the potential utility of whole genome sequencing for enabling  tailored therapy of cephalosporin sparing/inclusive </a:t>
            </a:r>
            <a:r>
              <a:rPr lang="en-US" sz="2100" dirty="0" smtClean="0">
                <a:solidFill>
                  <a:schemeClr val="tx1"/>
                </a:solidFill>
                <a:latin typeface="Calibri"/>
                <a:cs typeface="Calibri"/>
              </a:rPr>
              <a:t>regimens, </a:t>
            </a:r>
            <a:r>
              <a:rPr lang="en-US" sz="2100" dirty="0">
                <a:solidFill>
                  <a:schemeClr val="tx1"/>
                </a:solidFill>
                <a:latin typeface="Calibri"/>
                <a:cs typeface="Calibri"/>
              </a:rPr>
              <a:t>by evaluating its accuracy for predicting phenotypic susceptibility to:</a:t>
            </a:r>
          </a:p>
          <a:p>
            <a:pPr lvl="1"/>
            <a:endParaRPr lang="en-US" sz="21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lvl="1">
              <a:buClr>
                <a:schemeClr val="tx1"/>
              </a:buClr>
            </a:pPr>
            <a:r>
              <a:rPr lang="en-US" sz="2100" dirty="0" smtClean="0">
                <a:solidFill>
                  <a:srgbClr val="000000"/>
                </a:solidFill>
                <a:latin typeface="Calibri"/>
                <a:cs typeface="Calibri"/>
              </a:rPr>
              <a:t>Ciprofloxacin</a:t>
            </a:r>
          </a:p>
          <a:p>
            <a:pPr lvl="1">
              <a:buClr>
                <a:schemeClr val="tx1"/>
              </a:buClr>
            </a:pPr>
            <a:endParaRPr lang="en-US" sz="21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lvl="1">
              <a:buClr>
                <a:schemeClr val="tx1"/>
              </a:buClr>
            </a:pPr>
            <a:r>
              <a:rPr lang="en-US" sz="2100" dirty="0" smtClean="0">
                <a:solidFill>
                  <a:srgbClr val="000000"/>
                </a:solidFill>
                <a:latin typeface="Calibri"/>
                <a:cs typeface="Calibri"/>
              </a:rPr>
              <a:t>Azithromycin</a:t>
            </a:r>
          </a:p>
          <a:p>
            <a:pPr lvl="1">
              <a:buClr>
                <a:schemeClr val="tx1"/>
              </a:buClr>
            </a:pPr>
            <a:endParaRPr lang="en-US" sz="21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lvl="1">
              <a:buClr>
                <a:schemeClr val="tx1"/>
              </a:buClr>
            </a:pPr>
            <a:r>
              <a:rPr lang="en-US" sz="2100" dirty="0" smtClean="0">
                <a:solidFill>
                  <a:srgbClr val="000000"/>
                </a:solidFill>
                <a:latin typeface="Calibri"/>
                <a:cs typeface="Calibri"/>
              </a:rPr>
              <a:t>Tetracycline</a:t>
            </a:r>
          </a:p>
          <a:p>
            <a:pPr marL="42863" lvl="1" indent="0">
              <a:buNone/>
            </a:pP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42863" lvl="1" indent="0">
              <a:buNone/>
            </a:pP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732" y="4005398"/>
            <a:ext cx="1116467" cy="89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1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72" y="1"/>
            <a:ext cx="8042276" cy="662861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000" y="873377"/>
            <a:ext cx="8657219" cy="341972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Tx/>
            </a:pPr>
            <a:r>
              <a:rPr lang="en-GB" sz="1600" dirty="0">
                <a:solidFill>
                  <a:srgbClr val="000000"/>
                </a:solidFill>
                <a:latin typeface="Calibri"/>
                <a:cs typeface="Calibri"/>
              </a:rPr>
              <a:t>57 consecutively collected NG positive GRASP isolates from St George’s University Hospitals NHS Foundation Trust in 2013</a:t>
            </a:r>
          </a:p>
          <a:p>
            <a:pPr>
              <a:lnSpc>
                <a:spcPct val="100000"/>
              </a:lnSpc>
              <a:buClrTx/>
            </a:pPr>
            <a:endParaRPr lang="en-GB" sz="16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Tx/>
            </a:pPr>
            <a:r>
              <a:rPr lang="en-GB" sz="1600" dirty="0">
                <a:solidFill>
                  <a:srgbClr val="000000"/>
                </a:solidFill>
                <a:latin typeface="Calibri"/>
                <a:cs typeface="Calibri"/>
              </a:rPr>
              <a:t>DNA extracted and library </a:t>
            </a:r>
            <a:r>
              <a:rPr lang="en-GB" sz="1600" dirty="0" smtClean="0">
                <a:solidFill>
                  <a:srgbClr val="000000"/>
                </a:solidFill>
                <a:latin typeface="Calibri"/>
                <a:cs typeface="Calibri"/>
              </a:rPr>
              <a:t>prepped </a:t>
            </a:r>
            <a:r>
              <a:rPr lang="en-GB" sz="1600" dirty="0">
                <a:solidFill>
                  <a:srgbClr val="000000"/>
                </a:solidFill>
                <a:latin typeface="Calibri"/>
                <a:cs typeface="Calibri"/>
              </a:rPr>
              <a:t>for Illumina Miseq - Genome sequences aligned and assembled</a:t>
            </a:r>
          </a:p>
          <a:p>
            <a:pPr marL="0" indent="0">
              <a:buClrTx/>
              <a:buNone/>
            </a:pPr>
            <a:endParaRPr lang="en-GB" sz="16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Tx/>
            </a:pPr>
            <a:r>
              <a:rPr lang="en-GB" sz="1600" dirty="0">
                <a:solidFill>
                  <a:srgbClr val="000000"/>
                </a:solidFill>
                <a:latin typeface="Calibri"/>
                <a:cs typeface="Calibri"/>
              </a:rPr>
              <a:t>Sequence data interrogated for antimicrobial resistance associated single nucleotide polymorphisms (SNPs) and genes</a:t>
            </a:r>
          </a:p>
          <a:p>
            <a:pPr marL="0" indent="0">
              <a:buClrTx/>
              <a:buNone/>
            </a:pPr>
            <a:endParaRPr lang="en-GB" sz="16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Tx/>
            </a:pPr>
            <a:r>
              <a:rPr lang="en-GB" sz="1600" dirty="0">
                <a:solidFill>
                  <a:srgbClr val="000000"/>
                </a:solidFill>
                <a:latin typeface="Calibri"/>
                <a:cs typeface="Calibri"/>
              </a:rPr>
              <a:t>Phenotypic data defined by EUCAST breakpoints.</a:t>
            </a:r>
          </a:p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715" y="3780064"/>
            <a:ext cx="2765478" cy="12905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732" y="4057034"/>
            <a:ext cx="1116467" cy="89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0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001" y="-37566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Resistance Associated Genes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7000" y="3954764"/>
            <a:ext cx="8175315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85743" indent="-285743" defTabSz="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latin typeface="Calibri" panose="020F0502020204030204" pitchFamily="34" charset="0"/>
              </a:rPr>
              <a:t>These are previously defined SNPs that have been reported (</a:t>
            </a:r>
            <a:r>
              <a:rPr lang="en-GB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Unemo </a:t>
            </a:r>
            <a:r>
              <a:rPr lang="en-GB" sz="1600" i="1" dirty="0">
                <a:solidFill>
                  <a:prstClr val="black"/>
                </a:solidFill>
                <a:latin typeface="Calibri" panose="020F0502020204030204" pitchFamily="34" charset="0"/>
              </a:rPr>
              <a:t>et </a:t>
            </a:r>
            <a:r>
              <a:rPr lang="en-GB" sz="16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al. CMR </a:t>
            </a:r>
            <a:r>
              <a:rPr lang="en-GB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2014)</a:t>
            </a:r>
          </a:p>
          <a:p>
            <a:pPr marL="285743" indent="-285743" defTabSz="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Genotypic </a:t>
            </a:r>
            <a:r>
              <a:rPr lang="en-GB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susceptibility defined as the complete absence </a:t>
            </a:r>
            <a:r>
              <a:rPr lang="en-GB" sz="1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of SNPs </a:t>
            </a:r>
            <a:r>
              <a:rPr lang="en-GB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or resistance </a:t>
            </a:r>
            <a:r>
              <a:rPr lang="en-GB" sz="1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genes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9" y="4880939"/>
            <a:ext cx="9070841" cy="19240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342900"/>
            <a:r>
              <a:rPr lang="en-GB" sz="800" dirty="0">
                <a:solidFill>
                  <a:prstClr val="black"/>
                </a:solidFill>
              </a:rPr>
              <a:t>Unemo M, Shafer W,M. (2014) </a:t>
            </a:r>
            <a:r>
              <a:rPr lang="en-GB" sz="800" i="1" dirty="0">
                <a:solidFill>
                  <a:prstClr val="black"/>
                </a:solidFill>
              </a:rPr>
              <a:t>Clinical Microbiology Reviews </a:t>
            </a:r>
            <a:r>
              <a:rPr lang="en-GB" sz="800" dirty="0">
                <a:solidFill>
                  <a:prstClr val="black"/>
                </a:solidFill>
              </a:rPr>
              <a:t>27 (3): 587-613. Antimicrobial Resistance in </a:t>
            </a:r>
            <a:r>
              <a:rPr lang="en-GB" sz="800" i="1" dirty="0">
                <a:solidFill>
                  <a:prstClr val="black"/>
                </a:solidFill>
              </a:rPr>
              <a:t>Neisseria gonorrhoeae </a:t>
            </a:r>
            <a:r>
              <a:rPr lang="en-GB" sz="800" dirty="0">
                <a:solidFill>
                  <a:prstClr val="black"/>
                </a:solidFill>
              </a:rPr>
              <a:t>in the 21</a:t>
            </a:r>
            <a:r>
              <a:rPr lang="en-GB" sz="800" baseline="30000" dirty="0">
                <a:solidFill>
                  <a:prstClr val="black"/>
                </a:solidFill>
              </a:rPr>
              <a:t>st</a:t>
            </a:r>
            <a:r>
              <a:rPr lang="en-GB" sz="800" dirty="0">
                <a:solidFill>
                  <a:prstClr val="black"/>
                </a:solidFill>
              </a:rPr>
              <a:t> Century: Past, Evolution, and Future</a:t>
            </a:r>
            <a:r>
              <a:rPr lang="en-GB" sz="700" dirty="0">
                <a:solidFill>
                  <a:prstClr val="black"/>
                </a:solidFill>
              </a:rPr>
              <a:t>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905325"/>
              </p:ext>
            </p:extLst>
          </p:nvPr>
        </p:nvGraphicFramePr>
        <p:xfrm>
          <a:off x="387001" y="779831"/>
          <a:ext cx="8175314" cy="323990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16359"/>
                <a:gridCol w="2586395"/>
                <a:gridCol w="2772560"/>
              </a:tblGrid>
              <a:tr h="8451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Ciprofloxacin</a:t>
                      </a:r>
                      <a:endParaRPr lang="en-GB" sz="1400" b="1" u="sng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1400" b="1" u="sng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Azithromycin </a:t>
                      </a:r>
                    </a:p>
                    <a:p>
                      <a:pPr algn="ctr"/>
                      <a:endParaRPr lang="en-GB" sz="1400" b="1" u="sng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Tetracyclines</a:t>
                      </a:r>
                    </a:p>
                    <a:p>
                      <a:pPr algn="ctr"/>
                      <a:endParaRPr lang="en-GB" sz="1400" b="1" u="sng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94715">
                <a:tc>
                  <a:txBody>
                    <a:bodyPr/>
                    <a:lstStyle/>
                    <a:p>
                      <a:pPr algn="l"/>
                      <a:r>
                        <a:rPr lang="en-GB" sz="1400" b="1" i="0" u="sng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Gene</a:t>
                      </a:r>
                      <a:r>
                        <a:rPr lang="en-GB" sz="1400" b="1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                      </a:t>
                      </a:r>
                      <a:r>
                        <a:rPr lang="en-GB" sz="1400" b="1" i="0" u="sng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SNP</a:t>
                      </a:r>
                    </a:p>
                    <a:p>
                      <a:pPr algn="l"/>
                      <a:r>
                        <a:rPr lang="en-GB" sz="1200" b="1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gyrA:   </a:t>
                      </a:r>
                      <a:r>
                        <a:rPr lang="en-GB" sz="1200" b="1" i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                         </a:t>
                      </a:r>
                      <a:r>
                        <a:rPr lang="en-GB" sz="900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S91F</a:t>
                      </a:r>
                    </a:p>
                    <a:p>
                      <a:pPr algn="ctr"/>
                      <a:r>
                        <a:rPr lang="en-GB" sz="900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     D95N</a:t>
                      </a:r>
                    </a:p>
                    <a:p>
                      <a:pPr algn="ctr"/>
                      <a:r>
                        <a:rPr lang="en-GB" sz="900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     D95G</a:t>
                      </a:r>
                    </a:p>
                    <a:p>
                      <a:pPr lvl="0" algn="l"/>
                      <a:r>
                        <a:rPr lang="en-GB" sz="1200" b="1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parC:</a:t>
                      </a:r>
                      <a:r>
                        <a:rPr lang="en-GB" sz="1100" b="1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           </a:t>
                      </a:r>
                      <a:r>
                        <a:rPr lang="en-GB" sz="1100" b="1" i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                 </a:t>
                      </a:r>
                      <a:r>
                        <a:rPr lang="pt-BR" sz="900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D86N</a:t>
                      </a:r>
                    </a:p>
                    <a:p>
                      <a:pPr lvl="0" algn="ctr"/>
                      <a:r>
                        <a:rPr lang="pt-BR" sz="900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      S88P</a:t>
                      </a:r>
                    </a:p>
                    <a:p>
                      <a:pPr lvl="0" algn="ctr"/>
                      <a:r>
                        <a:rPr lang="pt-BR" sz="900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     E91K</a:t>
                      </a:r>
                    </a:p>
                    <a:p>
                      <a:pPr lvl="0" algn="ctr"/>
                      <a:r>
                        <a:rPr lang="pt-BR" sz="900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     G85C</a:t>
                      </a:r>
                    </a:p>
                    <a:p>
                      <a:pPr lvl="0" algn="ctr"/>
                      <a:r>
                        <a:rPr lang="pt-BR" sz="900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       S87I</a:t>
                      </a:r>
                    </a:p>
                    <a:p>
                      <a:pPr lvl="0" algn="ctr"/>
                      <a:r>
                        <a:rPr lang="pt-BR" sz="900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      S87N</a:t>
                      </a:r>
                    </a:p>
                    <a:p>
                      <a:pPr lvl="0" algn="ctr"/>
                      <a:r>
                        <a:rPr lang="pt-BR" sz="900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   S87Arg</a:t>
                      </a:r>
                    </a:p>
                    <a:p>
                      <a:pPr lvl="0" algn="ctr"/>
                      <a:r>
                        <a:rPr lang="pt-BR" sz="900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      E91G</a:t>
                      </a:r>
                    </a:p>
                    <a:p>
                      <a:pPr lvl="0" algn="ctr"/>
                      <a:r>
                        <a:rPr lang="pt-BR" sz="900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    R116L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sng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Gene</a:t>
                      </a:r>
                      <a:r>
                        <a:rPr lang="en-GB" sz="1400" b="1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                  </a:t>
                      </a:r>
                      <a:r>
                        <a:rPr lang="en-GB" sz="1400" b="1" i="0" u="sng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SNP</a:t>
                      </a:r>
                      <a:endParaRPr lang="en-GB" sz="1400" b="1" i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r>
                        <a:rPr lang="en-GB" sz="1200" b="1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23s rRNA:    </a:t>
                      </a:r>
                      <a:r>
                        <a:rPr lang="en-GB" sz="1100" b="1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           </a:t>
                      </a:r>
                      <a:r>
                        <a:rPr lang="en-GB" sz="900" i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C2611T</a:t>
                      </a:r>
                    </a:p>
                    <a:p>
                      <a:pPr algn="ctr"/>
                      <a:r>
                        <a:rPr lang="en-GB" sz="900" i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   A2059G</a:t>
                      </a:r>
                    </a:p>
                    <a:p>
                      <a:pPr algn="l"/>
                      <a:r>
                        <a:rPr lang="en-GB" sz="1200" b="1" i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mtrR:                        </a:t>
                      </a:r>
                      <a:r>
                        <a:rPr lang="en-GB" sz="900" i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G45D</a:t>
                      </a:r>
                    </a:p>
                    <a:p>
                      <a:pPr algn="l"/>
                      <a:r>
                        <a:rPr lang="en-GB" sz="900" i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                                             -35A-</a:t>
                      </a:r>
                    </a:p>
                    <a:p>
                      <a:pPr algn="l"/>
                      <a:endParaRPr lang="en-GB" sz="800" i="1" baseline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r>
                        <a:rPr lang="en-GB" sz="1200" b="1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ermB </a:t>
                      </a:r>
                      <a:r>
                        <a:rPr lang="en-GB" sz="1200" b="1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gene</a:t>
                      </a:r>
                    </a:p>
                    <a:p>
                      <a:pPr algn="l"/>
                      <a:r>
                        <a:rPr lang="en-GB" sz="1200" b="1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ermF </a:t>
                      </a:r>
                      <a:r>
                        <a:rPr lang="en-GB" sz="1200" b="1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gene</a:t>
                      </a:r>
                      <a:endParaRPr lang="en-GB" sz="1200" b="1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Gene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                   </a:t>
                      </a:r>
                      <a:r>
                        <a:rPr lang="en-GB" sz="1400" b="1" u="sng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SNP</a:t>
                      </a:r>
                      <a:endParaRPr lang="en-GB" sz="14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r>
                        <a:rPr lang="en-GB" sz="1200" b="1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mtrR</a:t>
                      </a:r>
                      <a:r>
                        <a:rPr lang="en-GB" sz="1200" b="1" i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:                         </a:t>
                      </a:r>
                      <a:r>
                        <a:rPr lang="en-GB" sz="9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G45D</a:t>
                      </a:r>
                    </a:p>
                    <a:p>
                      <a:pPr algn="l"/>
                      <a:r>
                        <a:rPr lang="en-GB" sz="9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                                              -35A-</a:t>
                      </a:r>
                    </a:p>
                    <a:p>
                      <a:pPr algn="l"/>
                      <a:r>
                        <a:rPr lang="en-GB" sz="1200" b="1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porB:                        </a:t>
                      </a:r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G120K</a:t>
                      </a:r>
                      <a:endParaRPr lang="en-GB" sz="900" baseline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r>
                        <a:rPr lang="en-GB" sz="9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                             </a:t>
                      </a:r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G120D/A121D</a:t>
                      </a:r>
                    </a:p>
                    <a:p>
                      <a:pPr algn="l"/>
                      <a:r>
                        <a:rPr lang="en-GB" sz="9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                                          </a:t>
                      </a:r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 A121N</a:t>
                      </a:r>
                    </a:p>
                    <a:p>
                      <a:pPr algn="l"/>
                      <a:r>
                        <a:rPr lang="en-GB" sz="1200" b="1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rpsJ:                          </a:t>
                      </a:r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V57M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pilQ:                          </a:t>
                      </a:r>
                      <a:r>
                        <a:rPr lang="en-GB" sz="900" i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E666K</a:t>
                      </a:r>
                    </a:p>
                    <a:p>
                      <a:pPr algn="l"/>
                      <a:endParaRPr lang="en-GB" sz="800" baseline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Tet</a:t>
                      </a:r>
                      <a:r>
                        <a:rPr lang="en-GB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(M) gene</a:t>
                      </a:r>
                    </a:p>
                    <a:p>
                      <a:pPr algn="l"/>
                      <a:endParaRPr lang="en-GB" sz="8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496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61" y="-168745"/>
            <a:ext cx="8042276" cy="711397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Sample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1" y="612649"/>
            <a:ext cx="8522207" cy="3849102"/>
          </a:xfrm>
        </p:spPr>
        <p:txBody>
          <a:bodyPr>
            <a:normAutofit/>
          </a:bodyPr>
          <a:lstStyle/>
          <a:p>
            <a:pPr marL="347654" indent="-257175">
              <a:spcBef>
                <a:spcPts val="450"/>
              </a:spcBef>
              <a:buClrTx/>
            </a:pPr>
            <a:r>
              <a:rPr lang="en-GB" sz="1600" dirty="0">
                <a:solidFill>
                  <a:srgbClr val="000000"/>
                </a:solidFill>
                <a:latin typeface="Calibri"/>
                <a:cs typeface="Calibri"/>
              </a:rPr>
              <a:t>Age group range 16-55 years</a:t>
            </a:r>
          </a:p>
          <a:p>
            <a:pPr marL="347654" indent="-257175">
              <a:spcBef>
                <a:spcPts val="450"/>
              </a:spcBef>
              <a:buClrTx/>
            </a:pPr>
            <a:endParaRPr lang="en-GB" sz="16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47654" indent="-257175">
              <a:spcBef>
                <a:spcPts val="450"/>
              </a:spcBef>
              <a:buClrTx/>
            </a:pPr>
            <a:r>
              <a:rPr lang="en-GB" sz="1600" dirty="0">
                <a:solidFill>
                  <a:srgbClr val="000000"/>
                </a:solidFill>
                <a:latin typeface="Calibri"/>
                <a:cs typeface="Calibri"/>
              </a:rPr>
              <a:t>Range of sample types: urethral (M23,F2), pharyngeal (M6,F1), rectal (M15,F1) and cervical swabs (F9).</a:t>
            </a:r>
          </a:p>
          <a:p>
            <a:pPr marL="90479" indent="0">
              <a:spcBef>
                <a:spcPts val="450"/>
              </a:spcBef>
              <a:buClrTx/>
              <a:buNone/>
            </a:pPr>
            <a:endParaRPr lang="en-GB" sz="16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47654" indent="-257175">
              <a:spcBef>
                <a:spcPts val="450"/>
              </a:spcBef>
              <a:buClrTx/>
            </a:pPr>
            <a:r>
              <a:rPr lang="en-GB" sz="1600" dirty="0">
                <a:solidFill>
                  <a:srgbClr val="000000"/>
                </a:solidFill>
                <a:latin typeface="Calibri"/>
                <a:cs typeface="Calibri"/>
              </a:rPr>
              <a:t>77% from men and 23% from women</a:t>
            </a:r>
          </a:p>
          <a:p>
            <a:pPr marL="0" indent="0">
              <a:buClrTx/>
              <a:buNone/>
            </a:pP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MIC breakpoints 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used:</a:t>
            </a:r>
            <a:endParaRPr lang="en-US" sz="1600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GB" sz="2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936804"/>
              </p:ext>
            </p:extLst>
          </p:nvPr>
        </p:nvGraphicFramePr>
        <p:xfrm>
          <a:off x="1017001" y="2942874"/>
          <a:ext cx="6096000" cy="15925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48006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Ciprofloxacin</a:t>
                      </a:r>
                      <a:endParaRPr lang="en-GB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 ≤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0.03mg/L </a:t>
                      </a:r>
                      <a:endParaRPr lang="en-GB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R &gt;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0.06mg/L</a:t>
                      </a:r>
                      <a:endParaRPr lang="en-GB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Azithromycin</a:t>
                      </a:r>
                      <a:endParaRPr lang="en-GB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 ≤ 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0.25mg/L </a:t>
                      </a:r>
                      <a:endParaRPr lang="en-GB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R &gt; 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0.5mg/L</a:t>
                      </a:r>
                    </a:p>
                    <a:p>
                      <a:endParaRPr lang="en-GB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Tetracycline</a:t>
                      </a:r>
                      <a:endParaRPr lang="en-GB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 ≤ 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0.5mg/L </a:t>
                      </a:r>
                      <a:endParaRPr lang="en-GB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R &gt; 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1mg/L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endParaRPr lang="en-GB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0040" y="4700124"/>
            <a:ext cx="4896544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342900"/>
            <a:r>
              <a:rPr lang="en-GB" sz="800" dirty="0">
                <a:solidFill>
                  <a:prstClr val="black"/>
                </a:solidFill>
              </a:rPr>
              <a:t> </a:t>
            </a:r>
            <a:r>
              <a:rPr lang="en-GB" sz="900" dirty="0">
                <a:solidFill>
                  <a:prstClr val="black"/>
                </a:solidFill>
              </a:rPr>
              <a:t>http://www.eucast.org/clinical_breakpoints/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732" y="4015164"/>
            <a:ext cx="1116467" cy="89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8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317" y="-98887"/>
            <a:ext cx="8042276" cy="600854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Results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887376"/>
              </p:ext>
            </p:extLst>
          </p:nvPr>
        </p:nvGraphicFramePr>
        <p:xfrm>
          <a:off x="232542" y="576915"/>
          <a:ext cx="8666618" cy="4351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8277"/>
                <a:gridCol w="1281722"/>
                <a:gridCol w="1231456"/>
                <a:gridCol w="1317358"/>
                <a:gridCol w="1337104"/>
                <a:gridCol w="1064567"/>
                <a:gridCol w="1096134"/>
              </a:tblGrid>
              <a:tr h="1226096">
                <a:tc>
                  <a:txBody>
                    <a:bodyPr/>
                    <a:lstStyle/>
                    <a:p>
                      <a:pPr algn="ctr">
                        <a:spcAft>
                          <a:spcPts val="160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Antibiotic</a:t>
                      </a:r>
                      <a:endParaRPr lang="en-GB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0534" marR="70534" marT="26450" marB="2645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Phenotypically Susceptible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 </a:t>
                      </a:r>
                      <a:endParaRPr lang="en-GB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0534" marR="70534" marT="26450" marB="2645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600"/>
                        </a:spcAft>
                      </a:pPr>
                      <a:r>
                        <a:rPr lang="en-GB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Genotypically susceptible </a:t>
                      </a:r>
                    </a:p>
                    <a:p>
                      <a:pPr algn="ctr">
                        <a:spcAft>
                          <a:spcPts val="1600"/>
                        </a:spcAft>
                      </a:pPr>
                      <a:r>
                        <a:rPr lang="en-GB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</a:t>
                      </a:r>
                      <a:endParaRPr lang="en-GB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0534" marR="70534" marT="26450" marB="2645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60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Susceptible </a:t>
                      </a:r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MIC</a:t>
                      </a:r>
                      <a:endParaRPr lang="en-GB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0534" marR="70534" marT="26450" marB="2645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60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PPV of absence of markers for </a:t>
                      </a:r>
                      <a:r>
                        <a:rPr lang="en-US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susceptibility</a:t>
                      </a:r>
                      <a:endParaRPr lang="en-GB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160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(95% CI)</a:t>
                      </a:r>
                      <a:endParaRPr lang="en-GB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0534" marR="70534" marT="26450" marB="2645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Sensitivity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(95% CI)</a:t>
                      </a:r>
                      <a:endParaRPr lang="en-GB" sz="14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0534" marR="70534" marT="26450" marB="2645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Specificity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(95% CI)</a:t>
                      </a:r>
                      <a:endParaRPr lang="en-GB" sz="14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0534" marR="70534" marT="26450" marB="26450">
                    <a:solidFill>
                      <a:srgbClr val="CC99FF"/>
                    </a:solidFill>
                  </a:tcPr>
                </a:tc>
              </a:tr>
              <a:tr h="1013246">
                <a:tc>
                  <a:txBody>
                    <a:bodyPr/>
                    <a:lstStyle/>
                    <a:p>
                      <a:pPr algn="ctr">
                        <a:spcAft>
                          <a:spcPts val="1600"/>
                        </a:spcAft>
                      </a:pPr>
                      <a:endParaRPr lang="en-US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1600"/>
                        </a:spcAft>
                      </a:pPr>
                      <a:r>
                        <a:rPr lang="en-US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Ciprofloxacin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0534" marR="70534" marT="26450" marB="2645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600"/>
                        </a:spcAft>
                      </a:pPr>
                      <a:endParaRPr lang="en-US" sz="14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160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41 </a:t>
                      </a:r>
                      <a:endParaRPr lang="en-GB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0534" marR="70534" marT="26450" marB="2645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4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40</a:t>
                      </a:r>
                      <a:endParaRPr lang="en-GB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0534" marR="70534" marT="26450" marB="2645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≤</a:t>
                      </a:r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0.03mg/L</a:t>
                      </a:r>
                      <a:endParaRPr lang="en-GB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0534" marR="70534" marT="26450" marB="2645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100% </a:t>
                      </a:r>
                      <a:endParaRPr lang="en-US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91.2%</a:t>
                      </a:r>
                      <a:r>
                        <a:rPr lang="en-US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%)</a:t>
                      </a:r>
                      <a:endParaRPr lang="en-GB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0534" marR="70534" marT="26450" marB="2645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97.6%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4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(87.4%-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99.6%)</a:t>
                      </a:r>
                      <a:endParaRPr lang="en-GB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0534" marR="70534" marT="26450" marB="2645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100%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4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(80.6%-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 100%)</a:t>
                      </a:r>
                      <a:endParaRPr lang="en-GB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0534" marR="70534" marT="26450" marB="26450">
                    <a:solidFill>
                      <a:srgbClr val="FFCCFF"/>
                    </a:solidFill>
                  </a:tcPr>
                </a:tc>
              </a:tr>
              <a:tr h="1060205">
                <a:tc>
                  <a:txBody>
                    <a:bodyPr/>
                    <a:lstStyle/>
                    <a:p>
                      <a:pPr algn="ctr">
                        <a:spcAft>
                          <a:spcPts val="1600"/>
                        </a:spcAft>
                      </a:pPr>
                      <a:endParaRPr lang="en-US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1600"/>
                        </a:spcAft>
                      </a:pPr>
                      <a:r>
                        <a:rPr lang="en-US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Azithromycin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0534" marR="70534" marT="26450" marB="2645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600"/>
                        </a:spcAft>
                      </a:pPr>
                      <a:endParaRPr lang="en-US" sz="14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160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50 </a:t>
                      </a:r>
                      <a:endParaRPr lang="en-GB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0534" marR="70534" marT="26450" marB="2645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4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25</a:t>
                      </a:r>
                      <a:endParaRPr lang="en-GB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0534" marR="70534" marT="26450" marB="2645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≤</a:t>
                      </a:r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0.25mg/L</a:t>
                      </a:r>
                      <a:endParaRPr lang="en-GB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0534" marR="70534" marT="26450" marB="2645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r>
                        <a:rPr lang="en-US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(86.7%</a:t>
                      </a:r>
                      <a:r>
                        <a:rPr lang="en-US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%)</a:t>
                      </a:r>
                      <a:endParaRPr lang="en-GB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0534" marR="70534" marT="26450" marB="2645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50%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4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(36.6%-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63.4%)</a:t>
                      </a:r>
                      <a:endParaRPr lang="en-GB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0534" marR="70534" marT="26450" marB="2645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100%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4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(86.7%</a:t>
                      </a:r>
                      <a:r>
                        <a:rPr lang="en-GB" sz="14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100%)</a:t>
                      </a:r>
                      <a:endParaRPr lang="en-GB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0534" marR="70534" marT="26450" marB="26450">
                    <a:solidFill>
                      <a:srgbClr val="FFCCFF"/>
                    </a:solidFill>
                  </a:tcPr>
                </a:tc>
              </a:tr>
              <a:tr h="1013246">
                <a:tc>
                  <a:txBody>
                    <a:bodyPr/>
                    <a:lstStyle/>
                    <a:p>
                      <a:pPr algn="ctr">
                        <a:spcAft>
                          <a:spcPts val="1600"/>
                        </a:spcAft>
                      </a:pPr>
                      <a:endParaRPr lang="en-US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1600"/>
                        </a:spcAft>
                      </a:pPr>
                      <a:r>
                        <a:rPr lang="en-US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Tetracycline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0534" marR="70534" marT="26450" marB="2645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600"/>
                        </a:spcAft>
                      </a:pPr>
                      <a:endParaRPr lang="en-US" sz="14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160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GB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0534" marR="70534" marT="26450" marB="2645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4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7</a:t>
                      </a:r>
                      <a:endParaRPr lang="en-GB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0534" marR="70534" marT="26450" marB="2645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≤</a:t>
                      </a:r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0.5mg/L</a:t>
                      </a:r>
                      <a:endParaRPr lang="en-GB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0534" marR="70534" marT="26450" marB="2645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87.5</a:t>
                      </a:r>
                      <a:r>
                        <a:rPr lang="en-US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(52.9%</a:t>
                      </a:r>
                      <a:r>
                        <a:rPr lang="en-US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97.8</a:t>
                      </a:r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%)</a:t>
                      </a:r>
                      <a:endParaRPr lang="en-GB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0534" marR="70534" marT="26450" marB="2645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87.5%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4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(52.9%-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97.8%)</a:t>
                      </a:r>
                      <a:endParaRPr lang="en-GB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0534" marR="70534" marT="26450" marB="2645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98%</a:t>
                      </a:r>
                      <a:r>
                        <a:rPr lang="en-GB" sz="14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400" b="1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(89.3%-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99.6%)</a:t>
                      </a:r>
                      <a:endParaRPr lang="en-GB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0534" marR="70534" marT="26450" marB="26450"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5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HS_CF_LN9471">
  <a:themeElements>
    <a:clrScheme name="Current">
      <a:dk1>
        <a:srgbClr val="000000"/>
      </a:dk1>
      <a:lt1>
        <a:srgbClr val="FFFFFF"/>
      </a:lt1>
      <a:dk2>
        <a:srgbClr val="0371B9"/>
      </a:dk2>
      <a:lt2>
        <a:srgbClr val="FFFFFF"/>
      </a:lt2>
      <a:accent1>
        <a:srgbClr val="DBDECD"/>
      </a:accent1>
      <a:accent2>
        <a:srgbClr val="00B28C"/>
      </a:accent2>
      <a:accent3>
        <a:srgbClr val="0371B9"/>
      </a:accent3>
      <a:accent4>
        <a:srgbClr val="2D4B64"/>
      </a:accent4>
      <a:accent5>
        <a:srgbClr val="FF6600"/>
      </a:accent5>
      <a:accent6>
        <a:srgbClr val="808080"/>
      </a:accent6>
      <a:hlink>
        <a:srgbClr val="0371B9"/>
      </a:hlink>
      <a:folHlink>
        <a:srgbClr val="2D4B64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HS_CF_LN9471 1">
        <a:dk1>
          <a:srgbClr val="000000"/>
        </a:dk1>
        <a:lt1>
          <a:srgbClr val="FFFFFF"/>
        </a:lt1>
        <a:dk2>
          <a:srgbClr val="0371B9"/>
        </a:dk2>
        <a:lt2>
          <a:srgbClr val="FFFFFF"/>
        </a:lt2>
        <a:accent1>
          <a:srgbClr val="DBDECD"/>
        </a:accent1>
        <a:accent2>
          <a:srgbClr val="00B28C"/>
        </a:accent2>
        <a:accent3>
          <a:srgbClr val="FFFFFF"/>
        </a:accent3>
        <a:accent4>
          <a:srgbClr val="000000"/>
        </a:accent4>
        <a:accent5>
          <a:srgbClr val="EAECE3"/>
        </a:accent5>
        <a:accent6>
          <a:srgbClr val="00A17E"/>
        </a:accent6>
        <a:hlink>
          <a:srgbClr val="0371B9"/>
        </a:hlink>
        <a:folHlink>
          <a:srgbClr val="2D4B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slide">
  <a:themeElements>
    <a:clrScheme name="SpeeDx">
      <a:dk1>
        <a:srgbClr val="003D46"/>
      </a:dk1>
      <a:lt1>
        <a:sysClr val="window" lastClr="FFFFFF"/>
      </a:lt1>
      <a:dk2>
        <a:srgbClr val="1F497D"/>
      </a:dk2>
      <a:lt2>
        <a:srgbClr val="EEECE1"/>
      </a:lt2>
      <a:accent1>
        <a:srgbClr val="EC1C29"/>
      </a:accent1>
      <a:accent2>
        <a:srgbClr val="7F7F7F"/>
      </a:accent2>
      <a:accent3>
        <a:srgbClr val="009187"/>
      </a:accent3>
      <a:accent4>
        <a:srgbClr val="8064A2"/>
      </a:accent4>
      <a:accent5>
        <a:srgbClr val="B1DFDF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Body 1">
  <a:themeElements>
    <a:clrScheme name="SpeeDx">
      <a:dk1>
        <a:srgbClr val="003D46"/>
      </a:dk1>
      <a:lt1>
        <a:sysClr val="window" lastClr="FFFFFF"/>
      </a:lt1>
      <a:dk2>
        <a:srgbClr val="1F497D"/>
      </a:dk2>
      <a:lt2>
        <a:srgbClr val="EEECE1"/>
      </a:lt2>
      <a:accent1>
        <a:srgbClr val="EC1C29"/>
      </a:accent1>
      <a:accent2>
        <a:srgbClr val="7F7F7F"/>
      </a:accent2>
      <a:accent3>
        <a:srgbClr val="009187"/>
      </a:accent3>
      <a:accent4>
        <a:srgbClr val="B1DFDF"/>
      </a:accent4>
      <a:accent5>
        <a:srgbClr val="080808"/>
      </a:accent5>
      <a:accent6>
        <a:srgbClr val="0000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6350">
          <a:solidFill>
            <a:schemeClr val="tx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Breez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895</Words>
  <Application>Microsoft Office PowerPoint</Application>
  <PresentationFormat>On-screen Show (16:9)</PresentationFormat>
  <Paragraphs>236</Paragraphs>
  <Slides>12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Office Theme</vt:lpstr>
      <vt:lpstr>Custom Design</vt:lpstr>
      <vt:lpstr>6_Custom Design</vt:lpstr>
      <vt:lpstr>NHS_CF_LN9471</vt:lpstr>
      <vt:lpstr>Title slide</vt:lpstr>
      <vt:lpstr>Body 1</vt:lpstr>
      <vt:lpstr>Breeze</vt:lpstr>
      <vt:lpstr>think-cell Slide</vt:lpstr>
      <vt:lpstr>Whole genome sequencing to predict Neisseria gonorrhoeae antibiotic susceptibility: toward tailored antimicrobial therapy</vt:lpstr>
      <vt:lpstr>Whole genome sequencing to predict Neisseria gonorrhoeae (NG) antibiotic susceptibility: towards tailored antimicrobial therapy. </vt:lpstr>
      <vt:lpstr>Background</vt:lpstr>
      <vt:lpstr>Rationale</vt:lpstr>
      <vt:lpstr>Aims</vt:lpstr>
      <vt:lpstr>Methods</vt:lpstr>
      <vt:lpstr>Resistance Associated Genes</vt:lpstr>
      <vt:lpstr>Sample details</vt:lpstr>
      <vt:lpstr>Results</vt:lpstr>
      <vt:lpstr>Potential for Impact</vt:lpstr>
      <vt:lpstr>Conclusions</vt:lpstr>
      <vt:lpstr>Acknowledgements</vt:lpstr>
    </vt:vector>
  </TitlesOfParts>
  <Company>Kingston Smith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Candi Bond Gunning</dc:creator>
  <cp:lastModifiedBy>Startech</cp:lastModifiedBy>
  <cp:revision>57</cp:revision>
  <dcterms:created xsi:type="dcterms:W3CDTF">2015-05-13T13:06:46Z</dcterms:created>
  <dcterms:modified xsi:type="dcterms:W3CDTF">2016-07-11T15:51:57Z</dcterms:modified>
</cp:coreProperties>
</file>