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73" r:id="rId2"/>
    <p:sldMasterId id="2147483777" r:id="rId3"/>
  </p:sldMasterIdLst>
  <p:notesMasterIdLst>
    <p:notesMasterId r:id="rId17"/>
  </p:notesMasterIdLst>
  <p:sldIdLst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EA67-49DE-4F67-93DD-73E49BBB0FB9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1433-56D8-44B7-A975-5C2A4F321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B763-9720-4416-BFEC-6227620C4D89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2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B763-9720-4416-BFEC-6227620C4D89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2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C-statistic:</a:t>
            </a:r>
            <a:r>
              <a:rPr lang="en-GB" baseline="0" dirty="0" smtClean="0"/>
              <a:t> 0.68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B763-9720-4416-BFEC-6227620C4D89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84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B763-9720-4416-BFEC-6227620C4D89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0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B763-9720-4416-BFEC-6227620C4D89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76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61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4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2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5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3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9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3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6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1" y="73025"/>
            <a:ext cx="6563072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dirty="0" smtClean="0"/>
              <a:t>Click to edit Master title </a:t>
            </a:r>
            <a:r>
              <a:rPr lang="en-US" dirty="0" err="1" smtClean="0"/>
              <a:t>stle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2" descr="Bright Blue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40" y="-596602"/>
            <a:ext cx="9148540" cy="162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64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2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resentation_Template_Innerpage_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16"/>
          <a:stretch>
            <a:fillRect/>
          </a:stretch>
        </p:blipFill>
        <p:spPr bwMode="auto">
          <a:xfrm>
            <a:off x="0" y="2336010"/>
            <a:ext cx="9144000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80964"/>
            <a:ext cx="8826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8"/>
            <a:ext cx="8229600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63364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  <a:cs typeface="Tahoma" pitchFamily="34" charset="0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3" name="Picture 9" descr="Presentation_Template_Innerpage_new"/>
          <p:cNvPicPr>
            <a:picLocks noChangeAspect="1" noChangeArrowheads="1"/>
          </p:cNvPicPr>
          <p:nvPr/>
        </p:nvPicPr>
        <p:blipFill>
          <a:blip r:embed="rId2" cstate="print"/>
          <a:srcRect t="92169"/>
          <a:stretch>
            <a:fillRect/>
          </a:stretch>
        </p:blipFill>
        <p:spPr bwMode="auto">
          <a:xfrm>
            <a:off x="0" y="4740729"/>
            <a:ext cx="9144000" cy="402772"/>
          </a:xfrm>
          <a:prstGeom prst="rect">
            <a:avLst/>
          </a:prstGeom>
          <a:noFill/>
        </p:spPr>
      </p:pic>
      <p:pic>
        <p:nvPicPr>
          <p:cNvPr id="180234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8096250" y="80964"/>
            <a:ext cx="882650" cy="595313"/>
          </a:xfrm>
          <a:prstGeom prst="rect">
            <a:avLst/>
          </a:prstGeom>
          <a:noFill/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7"/>
            <a:ext cx="82296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02654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io.ucl.ac.uk/s?s=371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3507854"/>
            <a:ext cx="3816424" cy="15121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Carina King</a:t>
            </a:r>
          </a:p>
          <a:p>
            <a:pPr algn="l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c.king@ucl.ac.uk</a:t>
            </a:r>
          </a:p>
          <a:p>
            <a:pPr algn="l"/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Infection and Population Health, UCL</a:t>
            </a:r>
          </a:p>
          <a:p>
            <a:pPr algn="l"/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BASHH Conference, Oxford 2016</a:t>
            </a:r>
          </a:p>
          <a:p>
            <a:pPr algn="l"/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GB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4" y="1059582"/>
            <a:ext cx="8064896" cy="2304256"/>
          </a:xfrm>
        </p:spPr>
        <p:txBody>
          <a:bodyPr>
            <a:noAutofit/>
          </a:bodyPr>
          <a:lstStyle/>
          <a:p>
            <a:r>
              <a:rPr lang="en-US" sz="3600" b="1" dirty="0"/>
              <a:t>Santé Project: Predicting STI risk among people attending sexual health services: </a:t>
            </a:r>
            <a:br>
              <a:rPr lang="en-US" sz="3600" b="1" dirty="0"/>
            </a:br>
            <a:r>
              <a:rPr lang="en-US" sz="3200" i="1" dirty="0"/>
              <a:t>A triage tool for targeting behavioural interventions in young people</a:t>
            </a:r>
            <a:endParaRPr lang="en-GB" sz="32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74583"/>
            <a:ext cx="1440160" cy="894509"/>
          </a:xfrm>
          <a:prstGeom prst="rect">
            <a:avLst/>
          </a:prstGeom>
        </p:spPr>
      </p:pic>
      <p:sp>
        <p:nvSpPr>
          <p:cNvPr id="3" name="AutoShape 2" descr="Image result for waiting r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AutoShape 4" descr="Image result for waiting room"/>
          <p:cNvSpPr>
            <a:spLocks noChangeAspect="1" noChangeArrowheads="1"/>
          </p:cNvSpPr>
          <p:nvPr/>
        </p:nvSpPr>
        <p:spPr bwMode="auto">
          <a:xfrm>
            <a:off x="307975" y="794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407" y="3755934"/>
            <a:ext cx="948137" cy="118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8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Results – Model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491631"/>
            <a:ext cx="4023212" cy="3528392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endParaRPr lang="en-GB" sz="700" dirty="0"/>
          </a:p>
          <a:p>
            <a:pPr marL="273014" indent="-273014"/>
            <a:r>
              <a:rPr lang="en-GB" sz="2800" dirty="0"/>
              <a:t>9.5% STI prevalence</a:t>
            </a:r>
          </a:p>
          <a:p>
            <a:pPr marL="273014" indent="-273014"/>
            <a:r>
              <a:rPr lang="en-US" sz="2800" dirty="0"/>
              <a:t>Referring the riskiest decile of patients gives:</a:t>
            </a:r>
          </a:p>
          <a:p>
            <a:pPr marL="531735" lvl="1" indent="-258727"/>
            <a:r>
              <a:rPr lang="en-US" dirty="0" smtClean="0"/>
              <a:t>Sensitivity = 33%</a:t>
            </a:r>
          </a:p>
          <a:p>
            <a:pPr marL="531735" lvl="1" indent="-258727"/>
            <a:r>
              <a:rPr lang="en-US" dirty="0"/>
              <a:t>S</a:t>
            </a:r>
            <a:r>
              <a:rPr lang="en-US" dirty="0" smtClean="0"/>
              <a:t>pecificity = 85%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765" y="1491630"/>
            <a:ext cx="4600295" cy="33430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8369827" y="2211712"/>
            <a:ext cx="0" cy="180020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9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9502"/>
            <a:ext cx="6491064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275607"/>
            <a:ext cx="5400600" cy="259228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Routinely collected data could be used to triage young people…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… but high quality behavioural data is needed to make this tool robust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Including further risks (e.g. alcohol and drugs) could improve sensitivity</a:t>
            </a:r>
          </a:p>
        </p:txBody>
      </p:sp>
      <p:pic>
        <p:nvPicPr>
          <p:cNvPr id="2050" name="Picture 2" descr="http://www.millsystems.com/wp-content/uploads/2015/03/EPRWIPN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62" y="2067696"/>
            <a:ext cx="2716670" cy="130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5" y="4227934"/>
            <a:ext cx="8333294" cy="5232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prstClr val="black"/>
                </a:solidFill>
              </a:rPr>
              <a:t>Next step - implement this tool within an EPR system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4"/>
            <a:ext cx="8363272" cy="38198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/>
              <a:t>Co-authors:</a:t>
            </a:r>
          </a:p>
          <a:p>
            <a:pPr marL="0" indent="0">
              <a:buNone/>
            </a:pPr>
            <a:r>
              <a:rPr lang="en-US" sz="3100" dirty="0"/>
              <a:t>Cath Mercer,</a:t>
            </a:r>
            <a:r>
              <a:rPr lang="en-US" sz="3100" baseline="30000" dirty="0"/>
              <a:t> </a:t>
            </a:r>
            <a:r>
              <a:rPr lang="en-US" sz="3100" dirty="0"/>
              <a:t>Martina Furegato, Hamish Mohammed, Andrew Copas, Maryam Shahmanesh, Richard Gilson, Gwenda Hughes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Collaborators: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Funding: </a:t>
            </a:r>
          </a:p>
          <a:p>
            <a:pPr marL="0" indent="0">
              <a:buNone/>
            </a:pPr>
            <a:r>
              <a:rPr lang="en-US" sz="3100" dirty="0"/>
              <a:t>NIHR HTA grant</a:t>
            </a:r>
            <a:endParaRPr lang="en-GB" sz="31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C:\Users\bsms7661\AppData\Local\Microsoft\Windows\Temporary Internet Files\Content.Outlook\351A5M8N\Email_BSMS_logo_2015 (4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92" y="3117284"/>
            <a:ext cx="1949453" cy="419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ed School logo High R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51" y="3179697"/>
            <a:ext cx="1440160" cy="370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9" y="3090881"/>
            <a:ext cx="1008428" cy="6263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21" y="3090866"/>
            <a:ext cx="1201703" cy="60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3119" y="1702974"/>
            <a:ext cx="3393936" cy="2308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GB" sz="1600" b="1" dirty="0">
                <a:solidFill>
                  <a:prstClr val="black"/>
                </a:solidFill>
              </a:rPr>
              <a:t>Provider web-survey:</a:t>
            </a:r>
          </a:p>
          <a:p>
            <a:pPr algn="ctr"/>
            <a:r>
              <a:rPr lang="en-GB" altLang="en-US" sz="1600" b="1" u="sng" dirty="0">
                <a:solidFill>
                  <a:prstClr val="black"/>
                </a:solidFill>
                <a:hlinkClick r:id="rId3"/>
              </a:rPr>
              <a:t>https://opinio.ucl.ac.uk/s?s=37111</a:t>
            </a:r>
            <a:endParaRPr lang="en-GB" altLang="en-US" sz="1600" b="1" u="sng" dirty="0">
              <a:solidFill>
                <a:prstClr val="black"/>
              </a:solidFill>
            </a:endParaRPr>
          </a:p>
          <a:p>
            <a:endParaRPr lang="en-GB" altLang="en-US" sz="1600" u="sng" dirty="0">
              <a:solidFill>
                <a:prstClr val="black"/>
              </a:solidFill>
            </a:endParaRPr>
          </a:p>
          <a:p>
            <a:endParaRPr lang="en-GB" altLang="en-US" sz="1600" u="sng" dirty="0">
              <a:solidFill>
                <a:prstClr val="black"/>
              </a:solidFill>
            </a:endParaRPr>
          </a:p>
          <a:p>
            <a:endParaRPr lang="en-GB" altLang="en-US" sz="1600" u="sng" dirty="0">
              <a:solidFill>
                <a:prstClr val="black"/>
              </a:solidFill>
            </a:endParaRPr>
          </a:p>
          <a:p>
            <a:endParaRPr lang="en-GB" altLang="en-US" sz="1600" u="sng" dirty="0">
              <a:solidFill>
                <a:prstClr val="black"/>
              </a:solidFill>
            </a:endParaRPr>
          </a:p>
          <a:p>
            <a:endParaRPr lang="en-GB" altLang="en-US" sz="1600" dirty="0">
              <a:solidFill>
                <a:prstClr val="black"/>
              </a:solidFill>
            </a:endParaRPr>
          </a:p>
          <a:p>
            <a:endParaRPr lang="en-GB" sz="1600" dirty="0">
              <a:solidFill>
                <a:prstClr val="black"/>
              </a:solidFill>
            </a:endParaRPr>
          </a:p>
          <a:p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7" y="1518524"/>
            <a:ext cx="8363272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Pilot study clinics needed!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1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206" y="2396159"/>
            <a:ext cx="1532611" cy="14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Image result for we need your hel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28" name="Picture 4" descr="http://wagspetadoption.org/wp-content/uploads/2015/03/10981607_832310896840638_2801292719748617601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88" y="2161415"/>
            <a:ext cx="3326341" cy="166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6275040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00153"/>
            <a:ext cx="6347048" cy="3701800"/>
          </a:xfrm>
          <a:noFill/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sz="2600" dirty="0"/>
              <a:t>Santé Project: a feasibility study for a trial of targeted sexual risk reduction interventions in UK sexual health clinics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Effective brief behavioural interventions exist 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However there are limited resources for delivering sexual health promotion and interventions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000" b="1" dirty="0"/>
              <a:t>We aimed to develop a triage tool for targeting referrals to brief behavioural interventions in young people (16-25 years)</a:t>
            </a:r>
            <a:endParaRPr lang="en-GB" sz="3000" b="1" dirty="0"/>
          </a:p>
        </p:txBody>
      </p:sp>
      <p:pic>
        <p:nvPicPr>
          <p:cNvPr id="4" name="Picture 2" descr="http://www.triagetools.com/images/products/preview/s2ftriagek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76" y="2459045"/>
            <a:ext cx="1679476" cy="12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electronic patient rec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76" y="1280945"/>
            <a:ext cx="1666864" cy="110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berkshirehealthcare.nhs.uk/uploads/images/sexual%20health%20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486" y="3795941"/>
            <a:ext cx="1677666" cy="111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3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6275040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4" y="1275606"/>
            <a:ext cx="4474840" cy="37018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GUMCADv2 has been collecting a basic dataset on sexual health attendances since 2008</a:t>
            </a:r>
          </a:p>
          <a:p>
            <a:r>
              <a:rPr lang="en-US" sz="2400" dirty="0"/>
              <a:t>GUMCADv3 is an enhancement to this dataset, including:</a:t>
            </a:r>
          </a:p>
          <a:p>
            <a:pPr lvl="1"/>
            <a:r>
              <a:rPr lang="en-US" sz="2000" dirty="0"/>
              <a:t>Sexual behaviours</a:t>
            </a:r>
          </a:p>
          <a:p>
            <a:pPr lvl="1"/>
            <a:r>
              <a:rPr lang="en-US" sz="2000" dirty="0"/>
              <a:t>Drug and alcohol use</a:t>
            </a:r>
          </a:p>
          <a:p>
            <a:pPr lvl="1"/>
            <a:r>
              <a:rPr lang="en-US" sz="2000" dirty="0"/>
              <a:t>PrEP monitoring</a:t>
            </a:r>
          </a:p>
          <a:p>
            <a:r>
              <a:rPr lang="en-US" sz="2400" dirty="0"/>
              <a:t>This provides an opportunity to embed a triage tool within a routine EPR system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7713">
            <a:off x="587268" y="1438445"/>
            <a:ext cx="2814838" cy="397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6967">
            <a:off x="2197041" y="2071061"/>
            <a:ext cx="2032594" cy="288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8640960" cy="1080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dirty="0" smtClean="0"/>
              <a:t>Outcome</a:t>
            </a:r>
            <a:r>
              <a:rPr lang="en-US" dirty="0"/>
              <a:t>: </a:t>
            </a:r>
            <a:r>
              <a:rPr lang="en-US" dirty="0" smtClean="0"/>
              <a:t>Acute </a:t>
            </a:r>
            <a:r>
              <a:rPr lang="en-US" dirty="0"/>
              <a:t>STI diagnosis </a:t>
            </a:r>
            <a:endParaRPr lang="en-US" dirty="0" smtClean="0"/>
          </a:p>
          <a:p>
            <a:r>
              <a:rPr lang="en-US" dirty="0" smtClean="0"/>
              <a:t>Logistic regression </a:t>
            </a:r>
          </a:p>
          <a:p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552839" y="2322262"/>
            <a:ext cx="7992888" cy="1522944"/>
            <a:chOff x="179512" y="2475279"/>
            <a:chExt cx="7992888" cy="1522944"/>
          </a:xfrm>
        </p:grpSpPr>
        <p:sp>
          <p:nvSpPr>
            <p:cNvPr id="4" name="Rounded Rectangle 3"/>
            <p:cNvSpPr/>
            <p:nvPr/>
          </p:nvSpPr>
          <p:spPr>
            <a:xfrm>
              <a:off x="179512" y="2475279"/>
              <a:ext cx="2376264" cy="151216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prstClr val="black"/>
                  </a:solidFill>
                </a:rPr>
                <a:t>Model variables (e.g. age, deprivation, number of partners)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419872" y="2486055"/>
              <a:ext cx="1872208" cy="151216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prstClr val="black"/>
                  </a:solidFill>
                </a:rPr>
                <a:t>Logistic regression (variable coefficients)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300192" y="2486055"/>
              <a:ext cx="1872208" cy="151216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prstClr val="white"/>
                  </a:solidFill>
                </a:rPr>
                <a:t>Risk of STI diagnosis </a:t>
              </a:r>
            </a:p>
            <a:p>
              <a:pPr algn="ctr"/>
              <a:r>
                <a:rPr lang="en-GB" b="1" dirty="0" smtClean="0">
                  <a:solidFill>
                    <a:prstClr val="white"/>
                  </a:solidFill>
                </a:rPr>
                <a:t>(% likelihood)</a:t>
              </a:r>
              <a:endParaRPr lang="en-GB" b="1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4" idx="3"/>
            </p:cNvCxnSpPr>
            <p:nvPr/>
          </p:nvCxnSpPr>
          <p:spPr>
            <a:xfrm flipV="1">
              <a:off x="2555776" y="2619295"/>
              <a:ext cx="864096" cy="612068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</p:cNvCxnSpPr>
            <p:nvPr/>
          </p:nvCxnSpPr>
          <p:spPr>
            <a:xfrm>
              <a:off x="2555776" y="3231363"/>
              <a:ext cx="864096" cy="180020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3"/>
            </p:cNvCxnSpPr>
            <p:nvPr/>
          </p:nvCxnSpPr>
          <p:spPr>
            <a:xfrm>
              <a:off x="2555776" y="3231363"/>
              <a:ext cx="864096" cy="662212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3"/>
            </p:cNvCxnSpPr>
            <p:nvPr/>
          </p:nvCxnSpPr>
          <p:spPr>
            <a:xfrm flipV="1">
              <a:off x="2555776" y="2997337"/>
              <a:ext cx="864096" cy="234026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292080" y="2619295"/>
              <a:ext cx="1008112" cy="495055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>
            <a:endCxn id="6" idx="1"/>
          </p:cNvCxnSpPr>
          <p:nvPr/>
        </p:nvCxnSpPr>
        <p:spPr>
          <a:xfrm>
            <a:off x="5665407" y="2772312"/>
            <a:ext cx="1008112" cy="316810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665407" y="3168358"/>
            <a:ext cx="1008112" cy="225566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665407" y="3258367"/>
            <a:ext cx="1008112" cy="482192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9072" y="4011964"/>
            <a:ext cx="8984487" cy="95409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sz="2000" u="sng" dirty="0">
                <a:solidFill>
                  <a:prstClr val="black"/>
                </a:solidFill>
              </a:rPr>
              <a:t>Example: 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17 year old with 5 </a:t>
            </a:r>
            <a:r>
              <a:rPr lang="en-GB" dirty="0">
                <a:solidFill>
                  <a:prstClr val="black"/>
                </a:solidFill>
              </a:rPr>
              <a:t>partners </a:t>
            </a:r>
            <a:r>
              <a:rPr lang="en-GB" dirty="0" smtClean="0">
                <a:solidFill>
                  <a:prstClr val="black"/>
                </a:solidFill>
              </a:rPr>
              <a:t>from a high deprivation area  = 47% predicted risk of STI diagnosis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24 year old with </a:t>
            </a:r>
            <a:r>
              <a:rPr lang="en-GB" dirty="0">
                <a:solidFill>
                  <a:prstClr val="black"/>
                </a:solidFill>
              </a:rPr>
              <a:t>1 partner </a:t>
            </a:r>
            <a:r>
              <a:rPr lang="en-GB" dirty="0" smtClean="0">
                <a:solidFill>
                  <a:prstClr val="black"/>
                </a:solidFill>
              </a:rPr>
              <a:t>from a low deprivation area     = 3%   predicted risk of STI diagnosis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75607"/>
            <a:ext cx="4320480" cy="36038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400" b="1" dirty="0"/>
              <a:t>Model 1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200" b="1" dirty="0"/>
              <a:t>GUMCADv2: </a:t>
            </a:r>
            <a:r>
              <a:rPr lang="en-US" sz="2200" dirty="0"/>
              <a:t>National mandatory STI surveillance dataset</a:t>
            </a:r>
          </a:p>
          <a:p>
            <a:pPr marL="177773" lvl="1" indent="-177773">
              <a:buFont typeface="Arial" panose="020B0604020202020204" pitchFamily="34" charset="0"/>
              <a:buChar char="•"/>
            </a:pPr>
            <a:r>
              <a:rPr lang="en-US" sz="2100" dirty="0"/>
              <a:t>All 2014 episodes</a:t>
            </a:r>
          </a:p>
          <a:p>
            <a:pPr marL="177773" lvl="1" indent="-177773">
              <a:buFont typeface="Arial" panose="020B0604020202020204" pitchFamily="34" charset="0"/>
              <a:buChar char="•"/>
            </a:pPr>
            <a:r>
              <a:rPr lang="en-US" sz="2100" dirty="0"/>
              <a:t>All commissioned Level-2 &amp; 3 clinics</a:t>
            </a:r>
          </a:p>
          <a:p>
            <a:pPr marL="177773" lvl="1" indent="-177773">
              <a:buFont typeface="Arial" panose="020B0604020202020204" pitchFamily="34" charset="0"/>
              <a:buChar char="•"/>
            </a:pPr>
            <a:r>
              <a:rPr lang="en-US" sz="2100" dirty="0"/>
              <a:t>936,251 patients</a:t>
            </a:r>
          </a:p>
          <a:p>
            <a:pPr marL="177773" lvl="1" indent="-17777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Gender, age, deprivation, sexual orientation, ethnicity, continent of birth, prior GUM, prior STI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275618"/>
            <a:ext cx="4211960" cy="36420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28" tIns="45714" rIns="91428" bIns="45714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Model 2</a:t>
            </a:r>
          </a:p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prstClr val="black"/>
                </a:solidFill>
              </a:rPr>
              <a:t>GUMCADv3 Pilot II</a:t>
            </a:r>
            <a:r>
              <a:rPr lang="en-US" sz="2200" dirty="0">
                <a:solidFill>
                  <a:prstClr val="black"/>
                </a:solidFill>
              </a:rPr>
              <a:t>: Enhanced STI surveillance dataset</a:t>
            </a:r>
          </a:p>
          <a:p>
            <a:pPr marL="177773" lvl="1" indent="-17777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July 2015 – June 2016</a:t>
            </a:r>
          </a:p>
          <a:p>
            <a:pPr marL="177773" lvl="1" indent="-17777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5 clinics including Level-2 and 3</a:t>
            </a:r>
          </a:p>
          <a:p>
            <a:pPr marL="177773" lvl="1" indent="-17777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</a:rPr>
              <a:t>9,530 patients</a:t>
            </a:r>
          </a:p>
          <a:p>
            <a:pPr marL="177773" lvl="1" indent="-177773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Model 1 variables + number of partners, new partners, and condom use at last sex </a:t>
            </a:r>
            <a:endParaRPr lang="en-GB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9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Results – Example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6904" y="1231666"/>
            <a:ext cx="2526840" cy="608222"/>
            <a:chOff x="611560" y="1419622"/>
            <a:chExt cx="4840965" cy="793896"/>
          </a:xfrm>
        </p:grpSpPr>
        <p:grpSp>
          <p:nvGrpSpPr>
            <p:cNvPr id="9" name="Group 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3" name="Oval 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6" name="Oval 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Oval 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" name="Oval 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" name="Oval 2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1" name="Oval 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" name="Oval 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" name="Oval 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36815" y="1952740"/>
            <a:ext cx="2526903" cy="608222"/>
            <a:chOff x="611560" y="1419622"/>
            <a:chExt cx="4840965" cy="793896"/>
          </a:xfrm>
        </p:grpSpPr>
        <p:grpSp>
          <p:nvGrpSpPr>
            <p:cNvPr id="41" name="Group 4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9" name="Oval 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7" name="Oval 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5" name="Oval 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3" name="Oval 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9" name="Oval 5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Oval 5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5" name="Oval 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Oval 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236909" y="2743144"/>
            <a:ext cx="2526841" cy="608222"/>
            <a:chOff x="611560" y="1419622"/>
            <a:chExt cx="4840965" cy="793896"/>
          </a:xfrm>
        </p:grpSpPr>
        <p:grpSp>
          <p:nvGrpSpPr>
            <p:cNvPr id="196" name="Group 195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4" name="Oval 22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2" name="Oval 2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0" name="Oval 21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4" name="Oval 21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2" name="Oval 21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0" name="Oval 2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8" name="Oval 2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6" name="Oval 2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236909" y="3567380"/>
            <a:ext cx="2526841" cy="606639"/>
            <a:chOff x="611560" y="1419622"/>
            <a:chExt cx="4840965" cy="793896"/>
          </a:xfrm>
        </p:grpSpPr>
        <p:grpSp>
          <p:nvGrpSpPr>
            <p:cNvPr id="227" name="Group 226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5" name="Oval 2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3" name="Oval 2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1" name="Oval 2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7" name="Oval 24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5" name="Oval 24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3" name="Oval 24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1" name="Oval 2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9" name="Oval 2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7" name="Oval 2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57" name="Group 256"/>
          <p:cNvGrpSpPr/>
          <p:nvPr/>
        </p:nvGrpSpPr>
        <p:grpSpPr>
          <a:xfrm>
            <a:off x="236909" y="4335499"/>
            <a:ext cx="2526841" cy="693302"/>
            <a:chOff x="611560" y="1419622"/>
            <a:chExt cx="4840965" cy="793896"/>
          </a:xfrm>
        </p:grpSpPr>
        <p:grpSp>
          <p:nvGrpSpPr>
            <p:cNvPr id="258" name="Group 257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6" name="Oval 28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4" name="Oval 28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0" name="Oval 27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8" name="Oval 27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6" name="Oval 27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4" name="Oval 27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2" name="Oval 27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0" name="Oval 26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8" name="Oval 26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2860507" y="1233442"/>
            <a:ext cx="2526840" cy="608222"/>
            <a:chOff x="611560" y="1419622"/>
            <a:chExt cx="4840965" cy="793896"/>
          </a:xfrm>
        </p:grpSpPr>
        <p:grpSp>
          <p:nvGrpSpPr>
            <p:cNvPr id="289" name="Group 28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17" name="Oval 31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15" name="Oval 31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13" name="Oval 3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11" name="Oval 31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09" name="Oval 30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07" name="Oval 30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05" name="Oval 30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03" name="Oval 30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7" name="Group 296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01" name="Oval 30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99" name="Oval 29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9" name="Group 318"/>
          <p:cNvGrpSpPr/>
          <p:nvPr/>
        </p:nvGrpSpPr>
        <p:grpSpPr>
          <a:xfrm>
            <a:off x="2860431" y="1954516"/>
            <a:ext cx="2526903" cy="608222"/>
            <a:chOff x="611560" y="1419622"/>
            <a:chExt cx="4840965" cy="793896"/>
          </a:xfrm>
        </p:grpSpPr>
        <p:grpSp>
          <p:nvGrpSpPr>
            <p:cNvPr id="320" name="Group 319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6" name="Oval 34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4" name="Oval 34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2" name="Oval 34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0" name="Oval 33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8" name="Oval 33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6" name="Oval 33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4" name="Oval 3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2" name="Oval 33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0" name="Oval 32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2860521" y="2744920"/>
            <a:ext cx="2526841" cy="608222"/>
            <a:chOff x="611560" y="1419622"/>
            <a:chExt cx="4840965" cy="793896"/>
          </a:xfrm>
        </p:grpSpPr>
        <p:grpSp>
          <p:nvGrpSpPr>
            <p:cNvPr id="351" name="Group 35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9" name="Oval 37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7" name="Oval 37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5" name="Oval 37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3" name="Oval 37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1" name="Oval 37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9" name="Oval 3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7" name="Oval 3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5" name="Oval 3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3" name="Oval 3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1" name="Oval 3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2860521" y="3569156"/>
            <a:ext cx="2526841" cy="606639"/>
            <a:chOff x="611560" y="1419622"/>
            <a:chExt cx="4840965" cy="793896"/>
          </a:xfrm>
        </p:grpSpPr>
        <p:grpSp>
          <p:nvGrpSpPr>
            <p:cNvPr id="382" name="Group 381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10" name="Oval 4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8" name="Oval 4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6" name="Oval 4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4" name="Oval 40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2" name="Oval 40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0" name="Oval 39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8" name="Oval 39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6" name="Oval 39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4" name="Oval 39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2" name="Oval 39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2860521" y="4337275"/>
            <a:ext cx="2526841" cy="693302"/>
            <a:chOff x="611560" y="1419622"/>
            <a:chExt cx="4840965" cy="793896"/>
          </a:xfrm>
        </p:grpSpPr>
        <p:grpSp>
          <p:nvGrpSpPr>
            <p:cNvPr id="413" name="Group 412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41" name="Oval 4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2" name="Oval 4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9" name="Oval 4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5" name="Group 4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7" name="Oval 4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8" name="Oval 4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5" name="Oval 43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3" name="Oval 43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Oval 43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8" name="Group 417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1" name="Oval 4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9" name="Group 418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9" name="Oval 42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7" name="Oval 42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5" name="Oval 4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2" name="Group 421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3" name="Oval 42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6372202" y="2671523"/>
            <a:ext cx="1765844" cy="461653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100 patients</a:t>
            </a:r>
          </a:p>
        </p:txBody>
      </p:sp>
    </p:spTree>
    <p:extLst>
      <p:ext uri="{BB962C8B-B14F-4D97-AF65-F5344CB8AC3E}">
        <p14:creationId xmlns:p14="http://schemas.microsoft.com/office/powerpoint/2010/main" val="589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Results – Example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6904" y="1231666"/>
            <a:ext cx="2526840" cy="608222"/>
            <a:chOff x="611560" y="1419622"/>
            <a:chExt cx="4840965" cy="793896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9" name="Group 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0" name="Oval 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3" name="Oval 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6" name="Oval 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9" name="Oval 1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2" name="Oval 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5" name="Oval 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8" name="Oval 2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" name="Oval 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4" name="Oval 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7" name="Oval 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36815" y="1952740"/>
            <a:ext cx="2526903" cy="608222"/>
            <a:chOff x="611560" y="1419622"/>
            <a:chExt cx="4840965" cy="793896"/>
          </a:xfrm>
        </p:grpSpPr>
        <p:grpSp>
          <p:nvGrpSpPr>
            <p:cNvPr id="41" name="Group 4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9" name="Oval 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7" name="Oval 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5" name="Oval 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3" name="Oval 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9" name="Oval 5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Oval 5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5" name="Oval 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Oval 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236909" y="2743144"/>
            <a:ext cx="2526841" cy="608222"/>
            <a:chOff x="611560" y="1419622"/>
            <a:chExt cx="4840965" cy="793896"/>
          </a:xfrm>
        </p:grpSpPr>
        <p:grpSp>
          <p:nvGrpSpPr>
            <p:cNvPr id="196" name="Group 195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4" name="Oval 22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2" name="Oval 2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0" name="Oval 21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4" name="Oval 21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2" name="Oval 21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0" name="Oval 2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8" name="Oval 2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6" name="Oval 2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236909" y="3567380"/>
            <a:ext cx="2526841" cy="606639"/>
            <a:chOff x="611560" y="1419622"/>
            <a:chExt cx="4840965" cy="793896"/>
          </a:xfrm>
        </p:grpSpPr>
        <p:grpSp>
          <p:nvGrpSpPr>
            <p:cNvPr id="227" name="Group 226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5" name="Oval 2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3" name="Oval 2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1" name="Oval 2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7" name="Oval 24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5" name="Oval 24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3" name="Oval 24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1" name="Oval 2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9" name="Oval 2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7" name="Oval 2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57" name="Group 256"/>
          <p:cNvGrpSpPr/>
          <p:nvPr/>
        </p:nvGrpSpPr>
        <p:grpSpPr>
          <a:xfrm>
            <a:off x="236909" y="4335499"/>
            <a:ext cx="2526841" cy="693302"/>
            <a:chOff x="611560" y="1419622"/>
            <a:chExt cx="4840965" cy="793896"/>
          </a:xfrm>
        </p:grpSpPr>
        <p:grpSp>
          <p:nvGrpSpPr>
            <p:cNvPr id="258" name="Group 257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6" name="Oval 28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4" name="Oval 28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0" name="Oval 27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8" name="Oval 27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6" name="Oval 27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4" name="Oval 27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2" name="Oval 27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0" name="Oval 26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8" name="Oval 26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2860507" y="1233442"/>
            <a:ext cx="2526840" cy="608222"/>
            <a:chOff x="611560" y="1419622"/>
            <a:chExt cx="4840965" cy="793896"/>
          </a:xfrm>
          <a:solidFill>
            <a:schemeClr val="accent5">
              <a:lumMod val="50000"/>
            </a:schemeClr>
          </a:solidFill>
        </p:grpSpPr>
        <p:grpSp>
          <p:nvGrpSpPr>
            <p:cNvPr id="289" name="Group 28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7" name="Oval 31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5" name="Oval 31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3" name="Oval 3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1" name="Oval 31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9" name="Oval 30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7" name="Oval 30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5" name="Oval 30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3" name="Oval 30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7" name="Group 296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1" name="Oval 30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99" name="Oval 29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9" name="Group 318"/>
          <p:cNvGrpSpPr/>
          <p:nvPr/>
        </p:nvGrpSpPr>
        <p:grpSpPr>
          <a:xfrm>
            <a:off x="2860431" y="1954516"/>
            <a:ext cx="2526903" cy="608222"/>
            <a:chOff x="611560" y="1419622"/>
            <a:chExt cx="4840965" cy="793896"/>
          </a:xfrm>
        </p:grpSpPr>
        <p:grpSp>
          <p:nvGrpSpPr>
            <p:cNvPr id="320" name="Group 319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6" name="Oval 34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4" name="Oval 34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2" name="Oval 34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0" name="Oval 33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8" name="Oval 33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6" name="Oval 33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4" name="Oval 3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2" name="Oval 33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0" name="Oval 32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2860521" y="2744920"/>
            <a:ext cx="2526841" cy="608222"/>
            <a:chOff x="611560" y="1419622"/>
            <a:chExt cx="4840965" cy="793896"/>
          </a:xfrm>
        </p:grpSpPr>
        <p:grpSp>
          <p:nvGrpSpPr>
            <p:cNvPr id="351" name="Group 35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9" name="Oval 37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7" name="Oval 37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5" name="Oval 37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3" name="Oval 37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1" name="Oval 37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9" name="Oval 3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7" name="Oval 3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5" name="Oval 3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3" name="Oval 3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1" name="Oval 3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2860521" y="3569156"/>
            <a:ext cx="2526841" cy="606639"/>
            <a:chOff x="611560" y="1419622"/>
            <a:chExt cx="4840965" cy="793896"/>
          </a:xfrm>
        </p:grpSpPr>
        <p:grpSp>
          <p:nvGrpSpPr>
            <p:cNvPr id="382" name="Group 381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10" name="Oval 4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8" name="Oval 4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6" name="Oval 4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4" name="Oval 40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2" name="Oval 40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0" name="Oval 39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8" name="Oval 39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6" name="Oval 39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4" name="Oval 39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2" name="Oval 39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2860521" y="4337275"/>
            <a:ext cx="2526841" cy="693302"/>
            <a:chOff x="611560" y="1419622"/>
            <a:chExt cx="4840965" cy="793896"/>
          </a:xfrm>
        </p:grpSpPr>
        <p:grpSp>
          <p:nvGrpSpPr>
            <p:cNvPr id="413" name="Group 412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41" name="Oval 4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2" name="Oval 4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9" name="Oval 4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5" name="Group 4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7" name="Oval 4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8" name="Oval 4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5" name="Oval 43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3" name="Oval 43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Oval 43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8" name="Group 417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1" name="Oval 4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9" name="Group 418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9" name="Oval 42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7" name="Oval 42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5" name="Oval 4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2" name="Group 421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3" name="Oval 42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6372207" y="2671478"/>
            <a:ext cx="2632812" cy="83098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100 patients</a:t>
            </a:r>
          </a:p>
          <a:p>
            <a:r>
              <a:rPr lang="en-GB" sz="2400" b="1" dirty="0">
                <a:solidFill>
                  <a:prstClr val="black"/>
                </a:solidFill>
              </a:rPr>
              <a:t>10% STI prevalence</a:t>
            </a:r>
          </a:p>
        </p:txBody>
      </p:sp>
    </p:spTree>
    <p:extLst>
      <p:ext uri="{BB962C8B-B14F-4D97-AF65-F5344CB8AC3E}">
        <p14:creationId xmlns:p14="http://schemas.microsoft.com/office/powerpoint/2010/main" val="40633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Results – Example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6904" y="1231666"/>
            <a:ext cx="2526840" cy="608222"/>
            <a:chOff x="611560" y="1419622"/>
            <a:chExt cx="4840965" cy="793896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9" name="Group 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0" name="Oval 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3" name="Oval 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6" name="Oval 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19" name="Oval 1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2" name="Oval 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5" name="Oval 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8" name="Oval 2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" name="Oval 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4" name="Oval 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7" name="Oval 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36815" y="1952740"/>
            <a:ext cx="2526903" cy="608222"/>
            <a:chOff x="611560" y="1419622"/>
            <a:chExt cx="4840965" cy="793896"/>
          </a:xfrm>
        </p:grpSpPr>
        <p:grpSp>
          <p:nvGrpSpPr>
            <p:cNvPr id="41" name="Group 4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9" name="Oval 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7" name="Oval 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5" name="Oval 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3" name="Oval 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9" name="Oval 5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Oval 5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5" name="Oval 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Oval 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236909" y="2743144"/>
            <a:ext cx="2526841" cy="608222"/>
            <a:chOff x="611560" y="1419622"/>
            <a:chExt cx="4840965" cy="793896"/>
          </a:xfrm>
        </p:grpSpPr>
        <p:grpSp>
          <p:nvGrpSpPr>
            <p:cNvPr id="196" name="Group 195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4" name="Oval 22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2" name="Oval 22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0" name="Oval 21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4" name="Oval 21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2" name="Oval 21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10" name="Oval 2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8" name="Oval 2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06" name="Oval 2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236909" y="3567380"/>
            <a:ext cx="2526841" cy="606639"/>
            <a:chOff x="611560" y="1419622"/>
            <a:chExt cx="4840965" cy="793896"/>
          </a:xfrm>
        </p:grpSpPr>
        <p:grpSp>
          <p:nvGrpSpPr>
            <p:cNvPr id="227" name="Group 226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5" name="Oval 25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3" name="Oval 25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51" name="Oval 25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7" name="Oval 24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5" name="Oval 24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3" name="Oval 24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41" name="Oval 2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9" name="Oval 2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37" name="Oval 2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57" name="Group 256"/>
          <p:cNvGrpSpPr/>
          <p:nvPr/>
        </p:nvGrpSpPr>
        <p:grpSpPr>
          <a:xfrm>
            <a:off x="236909" y="4335499"/>
            <a:ext cx="2526841" cy="693302"/>
            <a:chOff x="611560" y="1419622"/>
            <a:chExt cx="4840965" cy="793896"/>
          </a:xfrm>
        </p:grpSpPr>
        <p:grpSp>
          <p:nvGrpSpPr>
            <p:cNvPr id="258" name="Group 257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6" name="Oval 28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4" name="Oval 28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80" name="Oval 27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8" name="Oval 27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6" name="Oval 27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4" name="Oval 27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2" name="Oval 27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70" name="Oval 26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8" name="Oval 26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2860507" y="1233442"/>
            <a:ext cx="2526840" cy="608222"/>
            <a:chOff x="611560" y="1419622"/>
            <a:chExt cx="4840965" cy="793896"/>
          </a:xfrm>
          <a:solidFill>
            <a:schemeClr val="accent5">
              <a:lumMod val="50000"/>
            </a:schemeClr>
          </a:solidFill>
        </p:grpSpPr>
        <p:grpSp>
          <p:nvGrpSpPr>
            <p:cNvPr id="289" name="Group 288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7" name="Oval 31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5" name="Oval 31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3" name="Oval 31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11" name="Oval 31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9" name="Oval 30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7" name="Oval 30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5" name="Oval 30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3" name="Oval 30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7" name="Group 296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301" name="Oval 30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grpFill/>
          </p:grpSpPr>
          <p:sp>
            <p:nvSpPr>
              <p:cNvPr id="299" name="Oval 29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9" name="Group 318"/>
          <p:cNvGrpSpPr/>
          <p:nvPr/>
        </p:nvGrpSpPr>
        <p:grpSpPr>
          <a:xfrm>
            <a:off x="2860431" y="1954516"/>
            <a:ext cx="2526903" cy="608222"/>
            <a:chOff x="611560" y="1419622"/>
            <a:chExt cx="4840965" cy="793896"/>
          </a:xfrm>
        </p:grpSpPr>
        <p:grpSp>
          <p:nvGrpSpPr>
            <p:cNvPr id="320" name="Group 319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6" name="Oval 34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4" name="Oval 34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2" name="Oval 34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40" name="Oval 33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8" name="Oval 33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6" name="Oval 33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4" name="Oval 33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2" name="Oval 33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30" name="Oval 32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2860521" y="2744920"/>
            <a:ext cx="2526841" cy="608222"/>
            <a:chOff x="611560" y="1419622"/>
            <a:chExt cx="4840965" cy="793896"/>
          </a:xfrm>
        </p:grpSpPr>
        <p:grpSp>
          <p:nvGrpSpPr>
            <p:cNvPr id="351" name="Group 350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9" name="Oval 37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7" name="Oval 37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5" name="Oval 37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3" name="Oval 37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71" name="Oval 37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9" name="Oval 36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7" name="Oval 36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5" name="Oval 36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3" name="Oval 36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1" name="Oval 36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2860521" y="3569156"/>
            <a:ext cx="2526841" cy="606639"/>
            <a:chOff x="611560" y="1419622"/>
            <a:chExt cx="4840965" cy="793896"/>
          </a:xfrm>
        </p:grpSpPr>
        <p:grpSp>
          <p:nvGrpSpPr>
            <p:cNvPr id="382" name="Group 381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10" name="Oval 40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8" name="Oval 40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6" name="Oval 40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4" name="Oval 40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2" name="Oval 40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0" name="Oval 399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8" name="Group 387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8" name="Oval 397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6" name="Oval 395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4" name="Oval 393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92" name="Oval 391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2860521" y="4337275"/>
            <a:ext cx="2526841" cy="693302"/>
            <a:chOff x="611560" y="1419622"/>
            <a:chExt cx="4840965" cy="793896"/>
          </a:xfrm>
        </p:grpSpPr>
        <p:grpSp>
          <p:nvGrpSpPr>
            <p:cNvPr id="413" name="Group 412"/>
            <p:cNvGrpSpPr/>
            <p:nvPr/>
          </p:nvGrpSpPr>
          <p:grpSpPr>
            <a:xfrm>
              <a:off x="5092485" y="1421430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41" name="Oval 44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2" name="Oval 44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457064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9" name="Oval 43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5" name="Group 414"/>
            <p:cNvGrpSpPr/>
            <p:nvPr/>
          </p:nvGrpSpPr>
          <p:grpSpPr>
            <a:xfrm>
              <a:off x="406794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7" name="Oval 43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8" name="Oval 43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611560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5" name="Oval 43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1113114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3" name="Oval 43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Oval 43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8" name="Group 417"/>
            <p:cNvGrpSpPr/>
            <p:nvPr/>
          </p:nvGrpSpPr>
          <p:grpSpPr>
            <a:xfrm>
              <a:off x="1598443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31" name="Oval 430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9" name="Group 418"/>
            <p:cNvGrpSpPr/>
            <p:nvPr/>
          </p:nvGrpSpPr>
          <p:grpSpPr>
            <a:xfrm>
              <a:off x="211006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9" name="Oval 428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2594889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7" name="Oval 426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>
              <a:off x="3086697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5" name="Oval 424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2" name="Group 421"/>
            <p:cNvGrpSpPr/>
            <p:nvPr/>
          </p:nvGrpSpPr>
          <p:grpSpPr>
            <a:xfrm>
              <a:off x="3563888" y="1419622"/>
              <a:ext cx="360040" cy="792088"/>
              <a:chOff x="1475656" y="1491630"/>
              <a:chExt cx="914400" cy="2304256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23" name="Oval 422"/>
              <p:cNvSpPr/>
              <p:nvPr/>
            </p:nvSpPr>
            <p:spPr>
              <a:xfrm>
                <a:off x="1475656" y="2067694"/>
                <a:ext cx="914400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8820" y="1491630"/>
                <a:ext cx="648072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724129" y="2445865"/>
            <a:ext cx="3168352" cy="193898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100 patients</a:t>
            </a:r>
          </a:p>
          <a:p>
            <a:pPr algn="ctr"/>
            <a:r>
              <a:rPr lang="en-GB" sz="2400" b="1" dirty="0">
                <a:solidFill>
                  <a:prstClr val="black"/>
                </a:solidFill>
              </a:rPr>
              <a:t>10% STI prevalence</a:t>
            </a:r>
          </a:p>
          <a:p>
            <a:pPr algn="ctr"/>
            <a:endParaRPr lang="en-GB" sz="2400" b="1" dirty="0">
              <a:solidFill>
                <a:prstClr val="black"/>
              </a:solidFill>
            </a:endParaRPr>
          </a:p>
          <a:p>
            <a:pPr algn="ctr"/>
            <a:r>
              <a:rPr lang="en-GB" sz="2400" b="1" dirty="0">
                <a:solidFill>
                  <a:prstClr val="black"/>
                </a:solidFill>
              </a:rPr>
              <a:t>80% Sensitivity</a:t>
            </a:r>
          </a:p>
          <a:p>
            <a:pPr algn="ctr"/>
            <a:r>
              <a:rPr lang="en-GB" sz="2400" b="1" dirty="0">
                <a:solidFill>
                  <a:prstClr val="black"/>
                </a:solidFill>
              </a:rPr>
              <a:t>90% Specificity</a:t>
            </a:r>
          </a:p>
        </p:txBody>
      </p:sp>
    </p:spTree>
    <p:extLst>
      <p:ext uri="{BB962C8B-B14F-4D97-AF65-F5344CB8AC3E}">
        <p14:creationId xmlns:p14="http://schemas.microsoft.com/office/powerpoint/2010/main" val="25016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6563072" cy="64122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</a:rPr>
              <a:t>Results – Model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958" y="1275606"/>
            <a:ext cx="4186879" cy="3672408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  <a:p>
            <a:pPr marL="273014" indent="-273014">
              <a:spcBef>
                <a:spcPts val="1200"/>
              </a:spcBef>
            </a:pPr>
            <a:r>
              <a:rPr lang="en-US" sz="2800" dirty="0"/>
              <a:t>11% STI prevalence</a:t>
            </a:r>
          </a:p>
          <a:p>
            <a:pPr marL="273014" indent="-273014">
              <a:spcBef>
                <a:spcPts val="1200"/>
              </a:spcBef>
            </a:pPr>
            <a:r>
              <a:rPr lang="en-US" sz="2800" dirty="0"/>
              <a:t>Referring the riskiest decile of patients gives:</a:t>
            </a:r>
          </a:p>
          <a:p>
            <a:pPr marL="531735" lvl="1" indent="-258727"/>
            <a:r>
              <a:rPr lang="en-US" dirty="0" smtClean="0"/>
              <a:t>Sensitivity = 18% </a:t>
            </a:r>
          </a:p>
          <a:p>
            <a:pPr marL="531735" lvl="1" indent="-258727"/>
            <a:r>
              <a:rPr lang="en-US" dirty="0" smtClean="0"/>
              <a:t>Specificity = 89%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604007"/>
            <a:ext cx="4248472" cy="3057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139952" y="2283720"/>
            <a:ext cx="0" cy="1656184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8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DC template PPT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DC Presentation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461</Words>
  <Application>Microsoft Office PowerPoint</Application>
  <PresentationFormat>On-screen Show (16:9)</PresentationFormat>
  <Paragraphs>95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3_Office Theme</vt:lpstr>
      <vt:lpstr>ECDC template PPT</vt:lpstr>
      <vt:lpstr>ECDC Presentation</vt:lpstr>
      <vt:lpstr>Santé Project: Predicting STI risk among people attending sexual health services:  A triage tool for targeting behavioural interventions in young people</vt:lpstr>
      <vt:lpstr>Background</vt:lpstr>
      <vt:lpstr>Background</vt:lpstr>
      <vt:lpstr>Method</vt:lpstr>
      <vt:lpstr>Method</vt:lpstr>
      <vt:lpstr>Results – Example</vt:lpstr>
      <vt:lpstr>Results – Example</vt:lpstr>
      <vt:lpstr>Results – Example</vt:lpstr>
      <vt:lpstr>Results – Model 1</vt:lpstr>
      <vt:lpstr>Results – Model 2</vt:lpstr>
      <vt:lpstr>Conclusion</vt:lpstr>
      <vt:lpstr>Acknowledgments</vt:lpstr>
      <vt:lpstr>PowerPoint Presentation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55</cp:revision>
  <dcterms:created xsi:type="dcterms:W3CDTF">2015-05-13T13:06:46Z</dcterms:created>
  <dcterms:modified xsi:type="dcterms:W3CDTF">2016-07-11T15:56:08Z</dcterms:modified>
</cp:coreProperties>
</file>