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4"/>
  </p:notes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</p:sldIdLst>
  <p:sldSz cx="9144000" cy="5143500" type="screen16x9"/>
  <p:notesSz cx="6858000" cy="9144000"/>
  <p:defaultTextStyle>
    <a:defPPr>
      <a:defRPr lang="en-US"/>
    </a:defPPr>
    <a:lvl1pPr marL="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8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9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3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EA1BF-E294-4E4C-BA77-87656F0653A0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8E9AF-F81F-4DF7-AE1E-776D8FFAC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3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8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Some trials in HIV positive patients – mainly resource poor areas and apps for medics rather than patients.  Some small studies done (none in UK) about accpetability – good outcomes.  Useful in rural arreas ?India and Australia.  No data on acceptability for GUM attendees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fld id="{632B6278-CCA9-4C10-86D3-F9218DEE0388}" type="slidenum">
              <a:rPr lang="en-GB" altLang="en-US">
                <a:solidFill>
                  <a:prstClr val="black"/>
                </a:solidFill>
              </a:rPr>
              <a:pPr/>
              <a:t>2</a:t>
            </a:fld>
            <a:endParaRPr lang="en-GB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2,500 patients seen in two weeks across all clinics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fld id="{2F91A228-D779-42B6-B777-85E591227E68}" type="slidenum">
              <a:rPr lang="en-GB" altLang="en-US">
                <a:solidFill>
                  <a:prstClr val="black"/>
                </a:solidFill>
              </a:rPr>
              <a:pPr/>
              <a:t>4</a:t>
            </a:fld>
            <a:endParaRPr lang="en-GB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  <a:prstGeom prst="rect">
            <a:avLst/>
          </a:prstGeom>
        </p:spPr>
        <p:txBody>
          <a:bodyPr lIns="68573" tIns="34289" rIns="68573" bIns="34289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68573" tIns="34289" rIns="68573" bIns="34289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6247C69C-784E-4271-94A4-609D4EE9F716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E601851E-A96F-4E29-8205-7063A4E9F9A7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9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3" tIns="34289" rIns="68573" bIns="34289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 lIns="68573" tIns="34289" rIns="68573" bIns="34289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B82620F0-7AB3-4AD1-94EE-71A7E9BD0369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38EC77D7-186B-4F05-8D04-458364FEF042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57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 lIns="68573" tIns="34289" rIns="68573" bIns="34289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 lIns="68573" tIns="34289" rIns="68573" bIns="34289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17A5E4F7-3AAA-478D-B7F1-EE8508E1E07C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BAB4661C-95B7-48C9-9860-9F4A72675663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05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3" tIns="34289" rIns="68573" bIns="34289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68573" tIns="34289" rIns="68573" bIns="34289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252FD0AB-BF3C-4514-9B4F-0A19AB8DFAFF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5893D397-BEFA-46F3-8F61-07B7F6E626EB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29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lIns="68573" tIns="34289" rIns="68573" bIns="34289" anchor="t"/>
          <a:lstStyle>
            <a:lvl1pPr algn="l">
              <a:defRPr sz="3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lIns="68573" tIns="34289" rIns="68573" bIns="34289"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7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5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43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28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1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0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285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3FF2B970-0ED2-472B-978D-ACF77578BBD4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4F008B77-4C9A-49B4-B736-FDE812A8394D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45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3" tIns="34289" rIns="68573" bIns="34289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 lIns="68573" tIns="34289" rIns="68573" bIns="34289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 lIns="68573" tIns="34289" rIns="68573" bIns="34289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DA19BF64-BBF4-4144-A7FA-5225C41BDB51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E27F1451-F939-4E7F-A4AF-B8D0DAE487D2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18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3" tIns="34289" rIns="68573" bIns="34289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lIns="68573" tIns="34289" rIns="68573" bIns="34289" anchor="b"/>
          <a:lstStyle>
            <a:lvl1pPr marL="0" indent="0">
              <a:buNone/>
              <a:defRPr sz="1800" b="1"/>
            </a:lvl1pPr>
            <a:lvl2pPr marL="342857" indent="0">
              <a:buNone/>
              <a:defRPr sz="1500" b="1"/>
            </a:lvl2pPr>
            <a:lvl3pPr marL="685715" indent="0">
              <a:buNone/>
              <a:defRPr sz="1400" b="1"/>
            </a:lvl3pPr>
            <a:lvl4pPr marL="1028573" indent="0">
              <a:buNone/>
              <a:defRPr sz="1200" b="1"/>
            </a:lvl4pPr>
            <a:lvl5pPr marL="1371430" indent="0">
              <a:buNone/>
              <a:defRPr sz="1200" b="1"/>
            </a:lvl5pPr>
            <a:lvl6pPr marL="1714289" indent="0">
              <a:buNone/>
              <a:defRPr sz="1200" b="1"/>
            </a:lvl6pPr>
            <a:lvl7pPr marL="2057144" indent="0">
              <a:buNone/>
              <a:defRPr sz="1200" b="1"/>
            </a:lvl7pPr>
            <a:lvl8pPr marL="2400000" indent="0">
              <a:buNone/>
              <a:defRPr sz="1200" b="1"/>
            </a:lvl8pPr>
            <a:lvl9pPr marL="2742857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lIns="68573" tIns="34289" rIns="68573" bIns="34289"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  <a:prstGeom prst="rect">
            <a:avLst/>
          </a:prstGeom>
        </p:spPr>
        <p:txBody>
          <a:bodyPr lIns="68573" tIns="34289" rIns="68573" bIns="34289" anchor="b"/>
          <a:lstStyle>
            <a:lvl1pPr marL="0" indent="0">
              <a:buNone/>
              <a:defRPr sz="1800" b="1"/>
            </a:lvl1pPr>
            <a:lvl2pPr marL="342857" indent="0">
              <a:buNone/>
              <a:defRPr sz="1500" b="1"/>
            </a:lvl2pPr>
            <a:lvl3pPr marL="685715" indent="0">
              <a:buNone/>
              <a:defRPr sz="1400" b="1"/>
            </a:lvl3pPr>
            <a:lvl4pPr marL="1028573" indent="0">
              <a:buNone/>
              <a:defRPr sz="1200" b="1"/>
            </a:lvl4pPr>
            <a:lvl5pPr marL="1371430" indent="0">
              <a:buNone/>
              <a:defRPr sz="1200" b="1"/>
            </a:lvl5pPr>
            <a:lvl6pPr marL="1714289" indent="0">
              <a:buNone/>
              <a:defRPr sz="1200" b="1"/>
            </a:lvl6pPr>
            <a:lvl7pPr marL="2057144" indent="0">
              <a:buNone/>
              <a:defRPr sz="1200" b="1"/>
            </a:lvl7pPr>
            <a:lvl8pPr marL="2400000" indent="0">
              <a:buNone/>
              <a:defRPr sz="1200" b="1"/>
            </a:lvl8pPr>
            <a:lvl9pPr marL="2742857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  <a:prstGeom prst="rect">
            <a:avLst/>
          </a:prstGeom>
        </p:spPr>
        <p:txBody>
          <a:bodyPr lIns="68573" tIns="34289" rIns="68573" bIns="34289"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6A9712D4-6C32-426A-A0A9-6FF65CB5ED2E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52D1F25E-3AEA-48AD-AC34-8C533AE1C6FB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58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68573" tIns="34289" rIns="68573" bIns="34289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5A99EA81-1E63-4B21-B4C2-8CFEF469B110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0917A450-A02F-4791-A92A-0E3F75238F4D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82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F00355F7-9F98-4EB3-8911-0C085D8BE566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FC7A9E53-5921-426D-A102-3EA39E3ACA93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00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  <a:prstGeom prst="rect">
            <a:avLst/>
          </a:prstGeom>
        </p:spPr>
        <p:txBody>
          <a:bodyPr lIns="68573" tIns="34289" rIns="68573" bIns="34289"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  <a:prstGeom prst="rect">
            <a:avLst/>
          </a:prstGeom>
        </p:spPr>
        <p:txBody>
          <a:bodyPr lIns="68573" tIns="34289" rIns="68573" bIns="34289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  <a:prstGeom prst="rect">
            <a:avLst/>
          </a:prstGeom>
        </p:spPr>
        <p:txBody>
          <a:bodyPr lIns="68573" tIns="34289" rIns="68573" bIns="34289"/>
          <a:lstStyle>
            <a:lvl1pPr marL="0" indent="0">
              <a:buNone/>
              <a:defRPr sz="1100"/>
            </a:lvl1pPr>
            <a:lvl2pPr marL="342857" indent="0">
              <a:buNone/>
              <a:defRPr sz="900"/>
            </a:lvl2pPr>
            <a:lvl3pPr marL="685715" indent="0">
              <a:buNone/>
              <a:defRPr sz="800"/>
            </a:lvl3pPr>
            <a:lvl4pPr marL="1028573" indent="0">
              <a:buNone/>
              <a:defRPr sz="700"/>
            </a:lvl4pPr>
            <a:lvl5pPr marL="1371430" indent="0">
              <a:buNone/>
              <a:defRPr sz="700"/>
            </a:lvl5pPr>
            <a:lvl6pPr marL="1714289" indent="0">
              <a:buNone/>
              <a:defRPr sz="700"/>
            </a:lvl6pPr>
            <a:lvl7pPr marL="2057144" indent="0">
              <a:buNone/>
              <a:defRPr sz="700"/>
            </a:lvl7pPr>
            <a:lvl8pPr marL="2400000" indent="0">
              <a:buNone/>
              <a:defRPr sz="700"/>
            </a:lvl8pPr>
            <a:lvl9pPr marL="2742857" indent="0">
              <a:buNone/>
              <a:defRPr sz="7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0DBAAEED-0F45-4E04-AE92-A6EC314E7E70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3DD010EC-4FC9-4D2B-84F6-36EE1FFDC841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7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lIns="68573" tIns="34289" rIns="68573" bIns="34289"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lIns="68573" tIns="34289" rIns="68573" bIns="34289"/>
          <a:lstStyle>
            <a:lvl1pPr marL="0" indent="0">
              <a:buNone/>
              <a:defRPr sz="2400"/>
            </a:lvl1pPr>
            <a:lvl2pPr marL="342857" indent="0">
              <a:buNone/>
              <a:defRPr sz="2100"/>
            </a:lvl2pPr>
            <a:lvl3pPr marL="685715" indent="0">
              <a:buNone/>
              <a:defRPr sz="1800"/>
            </a:lvl3pPr>
            <a:lvl4pPr marL="1028573" indent="0">
              <a:buNone/>
              <a:defRPr sz="1500"/>
            </a:lvl4pPr>
            <a:lvl5pPr marL="1371430" indent="0">
              <a:buNone/>
              <a:defRPr sz="1500"/>
            </a:lvl5pPr>
            <a:lvl6pPr marL="1714289" indent="0">
              <a:buNone/>
              <a:defRPr sz="1500"/>
            </a:lvl6pPr>
            <a:lvl7pPr marL="2057144" indent="0">
              <a:buNone/>
              <a:defRPr sz="1500"/>
            </a:lvl7pPr>
            <a:lvl8pPr marL="2400000" indent="0">
              <a:buNone/>
              <a:defRPr sz="1500"/>
            </a:lvl8pPr>
            <a:lvl9pPr marL="2742857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  <a:prstGeom prst="rect">
            <a:avLst/>
          </a:prstGeom>
        </p:spPr>
        <p:txBody>
          <a:bodyPr lIns="68573" tIns="34289" rIns="68573" bIns="34289"/>
          <a:lstStyle>
            <a:lvl1pPr marL="0" indent="0">
              <a:buNone/>
              <a:defRPr sz="1100"/>
            </a:lvl1pPr>
            <a:lvl2pPr marL="342857" indent="0">
              <a:buNone/>
              <a:defRPr sz="900"/>
            </a:lvl2pPr>
            <a:lvl3pPr marL="685715" indent="0">
              <a:buNone/>
              <a:defRPr sz="800"/>
            </a:lvl3pPr>
            <a:lvl4pPr marL="1028573" indent="0">
              <a:buNone/>
              <a:defRPr sz="700"/>
            </a:lvl4pPr>
            <a:lvl5pPr marL="1371430" indent="0">
              <a:buNone/>
              <a:defRPr sz="700"/>
            </a:lvl5pPr>
            <a:lvl6pPr marL="1714289" indent="0">
              <a:buNone/>
              <a:defRPr sz="700"/>
            </a:lvl6pPr>
            <a:lvl7pPr marL="2057144" indent="0">
              <a:buNone/>
              <a:defRPr sz="700"/>
            </a:lvl7pPr>
            <a:lvl8pPr marL="2400000" indent="0">
              <a:buNone/>
              <a:defRPr sz="700"/>
            </a:lvl8pPr>
            <a:lvl9pPr marL="2742857" indent="0">
              <a:buNone/>
              <a:defRPr sz="7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C729F75E-BDD1-4B28-9968-797D565315CB}" type="datetime1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 defTabSz="342857" fontAlgn="base">
              <a:spcBef>
                <a:spcPct val="0"/>
              </a:spcBef>
              <a:spcAft>
                <a:spcPct val="0"/>
              </a:spcAft>
              <a:defRPr/>
            </a:pPr>
            <a:fld id="{8749795C-E661-4DF5-8364-8E97185B3A44}" type="slidenum">
              <a:rPr lang="en-US" altLang="en-US" smtClean="0"/>
              <a:pPr defTabSz="34285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86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exualHealth_PowerPoint_footer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5"/>
            <a:ext cx="916186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353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342857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itchFamily="34" charset="-128"/>
          <a:cs typeface="Geneva" charset="-128"/>
        </a:defRPr>
      </a:lvl1pPr>
      <a:lvl2pPr algn="ctr" defTabSz="342857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itchFamily="34" charset="-128"/>
          <a:cs typeface="Geneva" charset="-128"/>
        </a:defRPr>
      </a:lvl2pPr>
      <a:lvl3pPr algn="ctr" defTabSz="342857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itchFamily="34" charset="-128"/>
          <a:cs typeface="Geneva" charset="-128"/>
        </a:defRPr>
      </a:lvl3pPr>
      <a:lvl4pPr algn="ctr" defTabSz="342857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itchFamily="34" charset="-128"/>
          <a:cs typeface="Geneva" charset="-128"/>
        </a:defRPr>
      </a:lvl4pPr>
      <a:lvl5pPr algn="ctr" defTabSz="342857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itchFamily="34" charset="-128"/>
          <a:cs typeface="Geneva" charset="-128"/>
        </a:defRPr>
      </a:lvl5pPr>
      <a:lvl6pPr marL="342857" algn="ctr" defTabSz="342857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685715" algn="ctr" defTabSz="342857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028573" algn="ctr" defTabSz="342857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371430" algn="ctr" defTabSz="342857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257144" indent="-257144" algn="l" defTabSz="34285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Geneva" charset="-128"/>
        </a:defRPr>
      </a:lvl1pPr>
      <a:lvl2pPr marL="557143" indent="-214288" algn="l" defTabSz="34285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Geneva" charset="-128"/>
          <a:cs typeface="Geneva" charset="0"/>
        </a:defRPr>
      </a:lvl2pPr>
      <a:lvl3pPr marL="857144" indent="-171430" algn="l" defTabSz="34285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Geneva" charset="-128"/>
          <a:cs typeface="Geneva" charset="0"/>
        </a:defRPr>
      </a:lvl3pPr>
      <a:lvl4pPr marL="1200000" indent="-171430" algn="l" defTabSz="34285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Geneva" charset="-128"/>
          <a:cs typeface="Geneva" charset="0"/>
        </a:defRPr>
      </a:lvl4pPr>
      <a:lvl5pPr marL="1542857" indent="-171430" algn="l" defTabSz="34285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Geneva" charset="-128"/>
          <a:cs typeface="Geneva" charset="0"/>
        </a:defRPr>
      </a:lvl5pPr>
      <a:lvl6pPr marL="1885715" indent="-171430" algn="l" defTabSz="342857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3" indent="-171430" algn="l" defTabSz="342857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0" indent="-171430" algn="l" defTabSz="342857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89" indent="-171430" algn="l" defTabSz="342857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7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5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3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0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4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57" algn="l" defTabSz="3428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BH_Logo_Artwork_Positive_BlackOnl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829" y="114301"/>
            <a:ext cx="3164681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8" descr="slide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0"/>
            <a:ext cx="5328047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5091113" y="1019175"/>
            <a:ext cx="3887391" cy="368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algn="ctr" defTabSz="342848" fontAlgn="base">
              <a:spcBef>
                <a:spcPct val="0"/>
              </a:spcBef>
              <a:spcAft>
                <a:spcPct val="0"/>
              </a:spcAft>
            </a:pPr>
            <a:endParaRPr lang="en-GB" altLang="en-US" sz="2100">
              <a:solidFill>
                <a:srgbClr val="E6007E"/>
              </a:solidFill>
              <a:ea typeface="MS PGothic" pitchFamily="34" charset="-128"/>
              <a:cs typeface="Arial" pitchFamily="34" charset="0"/>
            </a:endParaRPr>
          </a:p>
          <a:p>
            <a:pPr algn="ctr" defTabSz="342848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1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Digital health and remote digital consultations: </a:t>
            </a:r>
          </a:p>
          <a:p>
            <a:pPr algn="ctr" defTabSz="342848" fontAlgn="base">
              <a:spcBef>
                <a:spcPct val="0"/>
              </a:spcBef>
              <a:spcAft>
                <a:spcPct val="0"/>
              </a:spcAft>
            </a:pPr>
            <a:endParaRPr lang="en-GB" altLang="en-US" sz="2100">
              <a:solidFill>
                <a:srgbClr val="E6007E"/>
              </a:solidFill>
              <a:ea typeface="MS PGothic" pitchFamily="34" charset="-128"/>
              <a:cs typeface="Arial" pitchFamily="34" charset="0"/>
            </a:endParaRPr>
          </a:p>
          <a:p>
            <a:pPr algn="ctr" defTabSz="342848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1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views and experiences in sexual health clinic attendees</a:t>
            </a:r>
            <a:endParaRPr lang="en-US" altLang="en-US" b="1" smtClean="0">
              <a:solidFill>
                <a:srgbClr val="E6007E"/>
              </a:solidFill>
              <a:ea typeface="MS PGothic" pitchFamily="34" charset="-128"/>
              <a:cs typeface="Arial" pitchFamily="34" charset="0"/>
            </a:endParaRPr>
          </a:p>
          <a:p>
            <a:pPr algn="ctr" defTabSz="342848" fontAlgn="base">
              <a:spcBef>
                <a:spcPct val="0"/>
              </a:spcBef>
              <a:spcAft>
                <a:spcPct val="0"/>
              </a:spcAft>
            </a:pPr>
            <a:endParaRPr lang="en-US" altLang="en-US" sz="2300">
              <a:solidFill>
                <a:srgbClr val="000000"/>
              </a:solidFill>
              <a:ea typeface="MS PGothic" pitchFamily="34" charset="-128"/>
              <a:cs typeface="Arial" pitchFamily="34" charset="0"/>
            </a:endParaRPr>
          </a:p>
          <a:p>
            <a:pPr algn="ctr" defTabSz="342848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10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Dr Jake Bayley</a:t>
            </a:r>
            <a:br>
              <a:rPr lang="en-US" altLang="en-US" sz="210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</a:br>
            <a:r>
              <a:rPr lang="en-US" altLang="en-US" sz="210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Consultant Physician</a:t>
            </a:r>
          </a:p>
          <a:p>
            <a:pPr algn="ctr" defTabSz="342848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10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Barts Health</a:t>
            </a:r>
          </a:p>
        </p:txBody>
      </p:sp>
    </p:spTree>
    <p:extLst>
      <p:ext uri="{BB962C8B-B14F-4D97-AF65-F5344CB8AC3E}">
        <p14:creationId xmlns:p14="http://schemas.microsoft.com/office/powerpoint/2010/main" val="1501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2114550" y="1924050"/>
            <a:ext cx="5535216" cy="243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25166" y="169070"/>
          <a:ext cx="6535342" cy="3752850"/>
        </p:xfrm>
        <a:graphic>
          <a:graphicData uri="http://schemas.openxmlformats.org/drawingml/2006/table">
            <a:tbl>
              <a:tblPr/>
              <a:tblGrid>
                <a:gridCol w="1870472"/>
                <a:gridCol w="1265635"/>
                <a:gridCol w="1271588"/>
                <a:gridCol w="1266825"/>
                <a:gridCol w="860822"/>
              </a:tblGrid>
              <a:tr h="775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 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Overall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Educated to GCSE level or less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Educated to A-level or higher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p-value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2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Currently have a device for video consultation (i.e. Skype or FaceTime)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84%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(173/207)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67%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(31/46)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90%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(137/152)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0.001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Give consent for face to face remote digital consultation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51%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(105/207)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37%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(17/46)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56%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(85/152)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0.01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Find web cam use acceptable for remote appointments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40%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(81/202)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1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2114550" y="1924050"/>
            <a:ext cx="5535216" cy="243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25166" y="169070"/>
          <a:ext cx="6535342" cy="3752850"/>
        </p:xfrm>
        <a:graphic>
          <a:graphicData uri="http://schemas.openxmlformats.org/drawingml/2006/table">
            <a:tbl>
              <a:tblPr/>
              <a:tblGrid>
                <a:gridCol w="1870472"/>
                <a:gridCol w="1265635"/>
                <a:gridCol w="1271588"/>
                <a:gridCol w="1266825"/>
                <a:gridCol w="860822"/>
              </a:tblGrid>
              <a:tr h="775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 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Overall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Educated to GCSE level or less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Educated to A-level or higher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p-value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2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Currently have a device for video consultation (i.e. Skype or FaceTime)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84%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(173/207)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67%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(31/46)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90%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(137/152)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0.001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Give consent for face to face remote digital consultation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51%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(105/207)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37%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(17/46)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56%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(85/152)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0.01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Find web cam use acceptable for remote appointments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40%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(81/202)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26%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(12/46)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46%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(68/147)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0.02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70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background_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13" y="0"/>
            <a:ext cx="43148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536973" y="954881"/>
            <a:ext cx="3669506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Majority of sexual health attendees do not want to use an app or have a digital remote appointment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Digital health revolution may serve certain populations better than others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Must be mindful of all populations in any service re-design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4580" name="TextBox 8"/>
          <p:cNvSpPr txBox="1">
            <a:spLocks noChangeArrowheads="1"/>
          </p:cNvSpPr>
          <p:nvPr/>
        </p:nvSpPr>
        <p:spPr bwMode="auto">
          <a:xfrm>
            <a:off x="536972" y="194076"/>
            <a:ext cx="4953000" cy="48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9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Conclusions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489976" y="194072"/>
            <a:ext cx="3509963" cy="3554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1" tIns="34289" rIns="68571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7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Limitations</a:t>
            </a:r>
            <a:endParaRPr lang="en-US" altLang="en-US" sz="2700">
              <a:solidFill>
                <a:prstClr val="black"/>
              </a:solidFill>
              <a:ea typeface="MS PGothic" pitchFamily="34" charset="-128"/>
              <a:cs typeface="Arial" pitchFamily="34" charset="0"/>
            </a:endParaRPr>
          </a:p>
          <a:p>
            <a:pPr defTabSz="34284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  <a:ea typeface="MS PGothic" pitchFamily="34" charset="-128"/>
              <a:cs typeface="Arial" pitchFamily="34" charset="0"/>
            </a:endParaRPr>
          </a:p>
          <a:p>
            <a:pPr defTabSz="34284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 Non-English speakers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 Lower education attainment under sampled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 No sexuality data </a:t>
            </a:r>
          </a:p>
          <a:p>
            <a:pPr defTabSz="34284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01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background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770" y="0"/>
            <a:ext cx="43148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494110" y="970362"/>
            <a:ext cx="4942284" cy="313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r>
              <a:rPr lang="en-US" altLang="en-US" sz="210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Digital health is becoming increasingly important for the NHS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z="21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r>
              <a:rPr lang="en-US" altLang="en-US" sz="210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May lead to improved patient satisfaction and better access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z="21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r>
              <a:rPr lang="en-US" altLang="en-US" sz="210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Little data around attitudes of sexual health (GUM) attendees</a:t>
            </a:r>
          </a:p>
        </p:txBody>
      </p:sp>
      <p:sp>
        <p:nvSpPr>
          <p:cNvPr id="14340" name="TextBox 8"/>
          <p:cNvSpPr txBox="1">
            <a:spLocks noChangeArrowheads="1"/>
          </p:cNvSpPr>
          <p:nvPr/>
        </p:nvSpPr>
        <p:spPr bwMode="auto">
          <a:xfrm>
            <a:off x="467916" y="284560"/>
            <a:ext cx="58864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9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Background</a:t>
            </a:r>
          </a:p>
          <a:p>
            <a:pPr defTabSz="342848" fontAlgn="base">
              <a:spcBef>
                <a:spcPct val="0"/>
              </a:spcBef>
              <a:spcAft>
                <a:spcPct val="0"/>
              </a:spcAft>
            </a:pPr>
            <a:endParaRPr lang="en-US" altLang="en-US" sz="2900" b="1">
              <a:solidFill>
                <a:srgbClr val="A22986"/>
              </a:solidFill>
              <a:ea typeface="MS PGothic" pitchFamily="34" charset="-128"/>
              <a:cs typeface="Arial" pitchFamily="34" charset="0"/>
            </a:endParaRPr>
          </a:p>
        </p:txBody>
      </p:sp>
      <p:pic>
        <p:nvPicPr>
          <p:cNvPr id="14341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170" y="154783"/>
            <a:ext cx="3019425" cy="394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94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background_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7" y="0"/>
            <a:ext cx="43148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521494" y="1013222"/>
            <a:ext cx="8154591" cy="2932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Self-directed questionnaires in the waiting room (before appointment) for 2 weeks in November 2015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Data on demographics, education level, use of websites or apps on phone for sexual health consultations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Across 5 sexual and reprodcutive health clinics across East London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10 initial questionnaires were piloted for acceptability</a:t>
            </a: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521494" y="357187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9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104242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background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986" y="0"/>
            <a:ext cx="43148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381000" y="1033462"/>
            <a:ext cx="6263879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230 questionnaires returned (11% return rate)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74% aged 18-34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48% white, 23% black, 13% Asian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4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87% employed (part or full time), 16% students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381000" y="348854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9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7314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background_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7" y="0"/>
            <a:ext cx="43148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359570" y="1060847"/>
            <a:ext cx="6912769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b="1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85% would be happy to use a website </a:t>
            </a: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to find information about sexual health and local clinics</a:t>
            </a:r>
          </a:p>
          <a:p>
            <a:pPr lvl="1"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Much more likely if educated to A-level or higher          (136/150 versus 33/46, p=0.001)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b="1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Only 39% would be happy with a native app</a:t>
            </a:r>
          </a:p>
          <a:p>
            <a:pPr lvl="1"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3"/>
              </a:buBlip>
            </a:pPr>
            <a:r>
              <a:rPr lang="en-US" altLang="en-US" smtClean="0">
                <a:solidFill>
                  <a:srgbClr val="AF20AA"/>
                </a:solidFill>
                <a:ea typeface="MS PGothic" pitchFamily="34" charset="-128"/>
                <a:cs typeface="Arial" pitchFamily="34" charset="0"/>
              </a:rPr>
              <a:t>More likely if has had an STI in last 12 months                 (22/40 versus 58/165, p=0.02)</a:t>
            </a: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359569" y="357187"/>
            <a:ext cx="4953000" cy="48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900">
                <a:solidFill>
                  <a:srgbClr val="E6007E"/>
                </a:solidFill>
                <a:ea typeface="MS PGothic" pitchFamily="34" charset="-128"/>
                <a:cs typeface="Arial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12697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25168" y="169073"/>
          <a:ext cx="3136107" cy="1938337"/>
        </p:xfrm>
        <a:graphic>
          <a:graphicData uri="http://schemas.openxmlformats.org/drawingml/2006/table">
            <a:tbl>
              <a:tblPr/>
              <a:tblGrid>
                <a:gridCol w="1870472"/>
                <a:gridCol w="1265635"/>
              </a:tblGrid>
              <a:tr h="775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 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Overall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Currently have a device for video consultation (i.e. Skype or FaceTime)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84%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(173/207)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25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2114550" y="1924050"/>
            <a:ext cx="5535216" cy="243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25168" y="169068"/>
          <a:ext cx="3136107" cy="2845594"/>
        </p:xfrm>
        <a:graphic>
          <a:graphicData uri="http://schemas.openxmlformats.org/drawingml/2006/table">
            <a:tbl>
              <a:tblPr/>
              <a:tblGrid>
                <a:gridCol w="1870472"/>
                <a:gridCol w="1265635"/>
              </a:tblGrid>
              <a:tr h="775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 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Overall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2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Currently have a device for video consultation (i.e. Skype or FaceTime)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84%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(173/207)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Give consent for face to face remote digital consultation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51%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(105/207)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09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2114550" y="1924050"/>
            <a:ext cx="5535216" cy="243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25168" y="169070"/>
          <a:ext cx="3136107" cy="3752850"/>
        </p:xfrm>
        <a:graphic>
          <a:graphicData uri="http://schemas.openxmlformats.org/drawingml/2006/table">
            <a:tbl>
              <a:tblPr/>
              <a:tblGrid>
                <a:gridCol w="1870472"/>
                <a:gridCol w="1265635"/>
              </a:tblGrid>
              <a:tr h="775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 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Overall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2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Currently have a device for video consultation (i.e. Skype or FaceTime)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84%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(173/207)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Give consent for face to face remote digital consultation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51%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(105/207)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Find web cam use acceptable for remote appointments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40%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(81/202)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3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2114550" y="1924050"/>
            <a:ext cx="5535216" cy="243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15900" indent="-2159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Geneva" charset="0"/>
                <a:cs typeface="Geneva" charset="0"/>
              </a:defRPr>
            </a:lvl9pPr>
          </a:lstStyle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mtClean="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  <a:p>
            <a:pPr defTabSz="342848" fontAlgn="base">
              <a:spcBef>
                <a:spcPct val="0"/>
              </a:spcBef>
              <a:spcAft>
                <a:spcPts val="900"/>
              </a:spcAft>
              <a:buSzPct val="150000"/>
              <a:buBlip>
                <a:blip r:embed="rId2"/>
              </a:buBlip>
            </a:pPr>
            <a:endParaRPr lang="en-US" altLang="en-US" sz="1200">
              <a:solidFill>
                <a:srgbClr val="AF20AA"/>
              </a:solidFill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25166" y="169070"/>
          <a:ext cx="6535342" cy="3752850"/>
        </p:xfrm>
        <a:graphic>
          <a:graphicData uri="http://schemas.openxmlformats.org/drawingml/2006/table">
            <a:tbl>
              <a:tblPr/>
              <a:tblGrid>
                <a:gridCol w="1870472"/>
                <a:gridCol w="1265635"/>
                <a:gridCol w="1271588"/>
                <a:gridCol w="1266825"/>
                <a:gridCol w="860822"/>
              </a:tblGrid>
              <a:tr h="775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 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Overall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Educated to GCSE level or less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Educated to A-level or higher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p-value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2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Currently have a device for video consultation (i.e. Skype or FaceTime)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84%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(173/207)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67%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(31/46)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90%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(137/152)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0.001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Give consent for face to face remote digital consultation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51% 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(105/207)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Find web cam use acceptable for remote appointments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40%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l"/>
                          <a:tab pos="719138" algn="l"/>
                          <a:tab pos="1079500" algn="l"/>
                          <a:tab pos="1438275" algn="l"/>
                          <a:tab pos="1798638" algn="l"/>
                          <a:tab pos="2159000" algn="l"/>
                          <a:tab pos="2519363" algn="l"/>
                          <a:tab pos="2879725" algn="l"/>
                          <a:tab pos="3238500" algn="l"/>
                          <a:tab pos="3598863" algn="l"/>
                          <a:tab pos="3959225" algn="l"/>
                          <a:tab pos="4319588" algn="l"/>
                        </a:tabLst>
                      </a:pPr>
                      <a:r>
                        <a:rPr kumimoji="0" lang="en-GB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Helvetica" pitchFamily="34" charset="0"/>
                        </a:rPr>
                        <a:t>(81/202)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Helvetica" pitchFamily="34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Genev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Geneva" charset="0"/>
                        <a:cs typeface="Geneva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8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658</Words>
  <Application>Microsoft Office PowerPoint</Application>
  <PresentationFormat>On-screen Show (16:9)</PresentationFormat>
  <Paragraphs>156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38</cp:revision>
  <dcterms:created xsi:type="dcterms:W3CDTF">2015-05-13T13:06:46Z</dcterms:created>
  <dcterms:modified xsi:type="dcterms:W3CDTF">2016-07-11T13:54:27Z</dcterms:modified>
</cp:coreProperties>
</file>