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7" r:id="rId6"/>
    <p:sldId id="284" r:id="rId7"/>
    <p:sldId id="261" r:id="rId8"/>
    <p:sldId id="262" r:id="rId9"/>
    <p:sldId id="263" r:id="rId10"/>
    <p:sldId id="273" r:id="rId11"/>
    <p:sldId id="264" r:id="rId12"/>
    <p:sldId id="281" r:id="rId13"/>
    <p:sldId id="280" r:id="rId14"/>
    <p:sldId id="283" r:id="rId15"/>
    <p:sldId id="282" r:id="rId16"/>
    <p:sldId id="287" r:id="rId17"/>
    <p:sldId id="268" r:id="rId18"/>
    <p:sldId id="269" r:id="rId19"/>
    <p:sldId id="285"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39" autoAdjust="0"/>
  </p:normalViewPr>
  <p:slideViewPr>
    <p:cSldViewPr snapToGrid="0">
      <p:cViewPr varScale="1">
        <p:scale>
          <a:sx n="74" d="100"/>
          <a:sy n="74" d="100"/>
        </p:scale>
        <p:origin x="1013" y="77"/>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A1D7F-325C-42CE-AAB0-B2BC1BE0E5A3}" type="datetimeFigureOut">
              <a:rPr lang="en-GB" smtClean="0"/>
              <a:t>10/07/2016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E0933-6B2E-44E9-9546-8517FA03F611}" type="slidenum">
              <a:rPr lang="en-GB" smtClean="0"/>
              <a:t>‹#›</a:t>
            </a:fld>
            <a:endParaRPr lang="en-GB"/>
          </a:p>
        </p:txBody>
      </p:sp>
    </p:spTree>
    <p:extLst>
      <p:ext uri="{BB962C8B-B14F-4D97-AF65-F5344CB8AC3E}">
        <p14:creationId xmlns:p14="http://schemas.microsoft.com/office/powerpoint/2010/main" val="223712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Good afternoon, thank you for the opportunity to</a:t>
            </a:r>
            <a:r>
              <a:rPr lang="pt-BR" baseline="0" dirty="0"/>
              <a:t> present this work which I have done as a visiting medical student from Brazil under the supervision of Prof Claudia Estcourt</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a:t>
            </a:fld>
            <a:endParaRPr lang="en-GB"/>
          </a:p>
        </p:txBody>
      </p:sp>
    </p:spTree>
    <p:extLst>
      <p:ext uri="{BB962C8B-B14F-4D97-AF65-F5344CB8AC3E}">
        <p14:creationId xmlns:p14="http://schemas.microsoft.com/office/powerpoint/2010/main" val="113863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-So we had 15 studies included</a:t>
            </a:r>
            <a:r>
              <a:rPr lang="pt-BR" baseline="0" dirty="0"/>
              <a:t> in data analysis.</a:t>
            </a:r>
          </a:p>
          <a:p>
            <a:r>
              <a:rPr lang="pt-BR" baseline="0" dirty="0"/>
              <a:t>-Eleven of them from the USA, 1 from the UK, 1 from China, 1 from Hong Kong and another 1 from Taiwan.</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10</a:t>
            </a:fld>
            <a:endParaRPr lang="en-GB"/>
          </a:p>
        </p:txBody>
      </p:sp>
    </p:spTree>
    <p:extLst>
      <p:ext uri="{BB962C8B-B14F-4D97-AF65-F5344CB8AC3E}">
        <p14:creationId xmlns:p14="http://schemas.microsoft.com/office/powerpoint/2010/main" val="35287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a:p>
            <a:r>
              <a:rPr lang="pt-BR" dirty="0"/>
              <a:t>-All these studies were on men who have sex with men, designed as cross-sectional surveys</a:t>
            </a:r>
            <a:r>
              <a:rPr lang="pt-BR" baseline="0" dirty="0"/>
              <a:t> and performed in urban areas.</a:t>
            </a:r>
          </a:p>
          <a:p>
            <a:r>
              <a:rPr lang="pt-BR" baseline="0" dirty="0"/>
              <a:t>-However, there were considerable differences in recruitment methodology and number of participants.</a:t>
            </a:r>
          </a:p>
        </p:txBody>
      </p:sp>
      <p:sp>
        <p:nvSpPr>
          <p:cNvPr id="4" name="Slide Number Placeholder 3"/>
          <p:cNvSpPr>
            <a:spLocks noGrp="1"/>
          </p:cNvSpPr>
          <p:nvPr>
            <p:ph type="sldNum" sz="quarter" idx="10"/>
          </p:nvPr>
        </p:nvSpPr>
        <p:spPr/>
        <p:txBody>
          <a:bodyPr/>
          <a:lstStyle/>
          <a:p>
            <a:fld id="{912E0933-6B2E-44E9-9546-8517FA03F611}" type="slidenum">
              <a:rPr lang="en-GB" smtClean="0"/>
              <a:t>11</a:t>
            </a:fld>
            <a:endParaRPr lang="en-GB"/>
          </a:p>
        </p:txBody>
      </p:sp>
    </p:spTree>
    <p:extLst>
      <p:ext uri="{BB962C8B-B14F-4D97-AF65-F5344CB8AC3E}">
        <p14:creationId xmlns:p14="http://schemas.microsoft.com/office/powerpoint/2010/main" val="332337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very difficult to compare rates of unprotected anal sex between studies</a:t>
            </a:r>
            <a:r>
              <a:rPr lang="en-GB" baseline="0" dirty="0"/>
              <a:t> because they used different measures and time periods. However, high rates of unprotected sex were reported, for example, in Lorimer study almost half of men reported unprotected anal sex in the last year.</a:t>
            </a:r>
          </a:p>
          <a:p>
            <a:endParaRPr lang="en-GB" baseline="0" dirty="0"/>
          </a:p>
          <a:p>
            <a:r>
              <a:rPr lang="en-GB" baseline="0" dirty="0"/>
              <a:t>SPLIT UPAI AND TIME PERIODS</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12</a:t>
            </a:fld>
            <a:endParaRPr lang="en-GB"/>
          </a:p>
        </p:txBody>
      </p:sp>
    </p:spTree>
    <p:extLst>
      <p:ext uri="{BB962C8B-B14F-4D97-AF65-F5344CB8AC3E}">
        <p14:creationId xmlns:p14="http://schemas.microsoft.com/office/powerpoint/2010/main" val="315202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(DESCRIPTIVE)</a:t>
            </a:r>
          </a:p>
          <a:p>
            <a:r>
              <a:rPr lang="en-GB" dirty="0"/>
              <a:t>-Now,</a:t>
            </a:r>
            <a:r>
              <a:rPr lang="en-GB" baseline="0" dirty="0"/>
              <a:t> considering number of sexual partners… a</a:t>
            </a:r>
            <a:r>
              <a:rPr lang="en-GB" dirty="0"/>
              <a:t>gain,</a:t>
            </a:r>
            <a:r>
              <a:rPr lang="en-GB" baseline="0" dirty="0"/>
              <a:t> it was very difficult to compare studies.</a:t>
            </a:r>
            <a:endParaRPr lang="en-GB" dirty="0"/>
          </a:p>
          <a:p>
            <a:r>
              <a:rPr lang="en-GB" dirty="0"/>
              <a:t>I will show you two slides. The first one is descriptive studies, and the second compares</a:t>
            </a:r>
            <a:r>
              <a:rPr lang="en-GB" baseline="0" dirty="0"/>
              <a:t> app users and non users.</a:t>
            </a:r>
          </a:p>
          <a:p>
            <a:r>
              <a:rPr lang="en-GB" baseline="0" dirty="0"/>
              <a:t>-For this one, the overall message is that men are reporting high number of sex partners</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13</a:t>
            </a:fld>
            <a:endParaRPr lang="en-GB"/>
          </a:p>
        </p:txBody>
      </p:sp>
    </p:spTree>
    <p:extLst>
      <p:ext uri="{BB962C8B-B14F-4D97-AF65-F5344CB8AC3E}">
        <p14:creationId xmlns:p14="http://schemas.microsoft.com/office/powerpoint/2010/main" val="3003656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app users and non app users are compared, we consistently see a higher number of reported sex partners among app users</a:t>
            </a:r>
          </a:p>
        </p:txBody>
      </p:sp>
      <p:sp>
        <p:nvSpPr>
          <p:cNvPr id="4" name="Slide Number Placeholder 3"/>
          <p:cNvSpPr>
            <a:spLocks noGrp="1"/>
          </p:cNvSpPr>
          <p:nvPr>
            <p:ph type="sldNum" sz="quarter" idx="10"/>
          </p:nvPr>
        </p:nvSpPr>
        <p:spPr/>
        <p:txBody>
          <a:bodyPr/>
          <a:lstStyle/>
          <a:p>
            <a:fld id="{912E0933-6B2E-44E9-9546-8517FA03F611}" type="slidenum">
              <a:rPr lang="en-GB" smtClean="0"/>
              <a:t>14</a:t>
            </a:fld>
            <a:endParaRPr lang="en-GB"/>
          </a:p>
        </p:txBody>
      </p:sp>
    </p:spTree>
    <p:extLst>
      <p:ext uri="{BB962C8B-B14F-4D97-AF65-F5344CB8AC3E}">
        <p14:creationId xmlns:p14="http://schemas.microsoft.com/office/powerpoint/2010/main" val="294012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((order USA ones in date order))</a:t>
            </a:r>
          </a:p>
          <a:p>
            <a:r>
              <a:rPr lang="en-GB" dirty="0"/>
              <a:t>The HIV prevalence varied</a:t>
            </a:r>
            <a:r>
              <a:rPr lang="en-GB" baseline="0" dirty="0"/>
              <a:t> between studies from 3.4% to 11.4%</a:t>
            </a:r>
          </a:p>
          <a:p>
            <a:r>
              <a:rPr lang="en-GB" baseline="0" dirty="0" err="1"/>
              <a:t>Beymer</a:t>
            </a:r>
            <a:r>
              <a:rPr lang="en-GB" baseline="0" dirty="0"/>
              <a:t> et al. was the only study which tested for HIV rather than using participant-reported outcomes. This study was a large comparative study, but they didn`t present the test findings in the paper.</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15</a:t>
            </a:fld>
            <a:endParaRPr lang="en-GB"/>
          </a:p>
        </p:txBody>
      </p:sp>
    </p:spTree>
    <p:extLst>
      <p:ext uri="{BB962C8B-B14F-4D97-AF65-F5344CB8AC3E}">
        <p14:creationId xmlns:p14="http://schemas.microsoft.com/office/powerpoint/2010/main" val="37566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((order USA ones in date order))</a:t>
            </a:r>
          </a:p>
          <a:p>
            <a:r>
              <a:rPr lang="en-GB" dirty="0"/>
              <a:t>The HIV prevalence varied</a:t>
            </a:r>
            <a:r>
              <a:rPr lang="en-GB" baseline="0" dirty="0"/>
              <a:t> between studies from 3.4% to 11.4%</a:t>
            </a:r>
          </a:p>
          <a:p>
            <a:r>
              <a:rPr lang="en-GB" baseline="0" dirty="0" err="1"/>
              <a:t>Beymer</a:t>
            </a:r>
            <a:r>
              <a:rPr lang="en-GB" baseline="0" dirty="0"/>
              <a:t> et al. was the only study which tested for HIV rather than using participant-reported outcomes. This study was a large comparative study, but they didn`t present the test findings in the paper.</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16</a:t>
            </a:fld>
            <a:endParaRPr lang="en-GB"/>
          </a:p>
        </p:txBody>
      </p:sp>
    </p:spTree>
    <p:extLst>
      <p:ext uri="{BB962C8B-B14F-4D97-AF65-F5344CB8AC3E}">
        <p14:creationId xmlns:p14="http://schemas.microsoft.com/office/powerpoint/2010/main" val="393370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Again, the 3 studies that reported substance use used different time measures and</a:t>
            </a:r>
            <a:r>
              <a:rPr lang="pt-BR" baseline="0" dirty="0"/>
              <a:t> both the USA studies reported drug or alcohol use but the Hong Kong study reported just drugs use so it is difficult to draw conclusions</a:t>
            </a:r>
          </a:p>
        </p:txBody>
      </p:sp>
      <p:sp>
        <p:nvSpPr>
          <p:cNvPr id="4" name="Slide Number Placeholder 3"/>
          <p:cNvSpPr>
            <a:spLocks noGrp="1"/>
          </p:cNvSpPr>
          <p:nvPr>
            <p:ph type="sldNum" sz="quarter" idx="10"/>
          </p:nvPr>
        </p:nvSpPr>
        <p:spPr/>
        <p:txBody>
          <a:bodyPr/>
          <a:lstStyle/>
          <a:p>
            <a:fld id="{912E0933-6B2E-44E9-9546-8517FA03F611}" type="slidenum">
              <a:rPr lang="en-GB" smtClean="0"/>
              <a:t>17</a:t>
            </a:fld>
            <a:endParaRPr lang="en-GB"/>
          </a:p>
        </p:txBody>
      </p:sp>
    </p:spTree>
    <p:extLst>
      <p:ext uri="{BB962C8B-B14F-4D97-AF65-F5344CB8AC3E}">
        <p14:creationId xmlns:p14="http://schemas.microsoft.com/office/powerpoint/2010/main" val="82118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18</a:t>
            </a:fld>
            <a:endParaRPr lang="en-GB"/>
          </a:p>
        </p:txBody>
      </p:sp>
    </p:spTree>
    <p:extLst>
      <p:ext uri="{BB962C8B-B14F-4D97-AF65-F5344CB8AC3E}">
        <p14:creationId xmlns:p14="http://schemas.microsoft.com/office/powerpoint/2010/main" val="205146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Consistency</a:t>
            </a:r>
            <a:r>
              <a:rPr lang="en-GB" baseline="0" dirty="0"/>
              <a:t> IS NEEDED</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19</a:t>
            </a:fld>
            <a:endParaRPr lang="en-GB"/>
          </a:p>
        </p:txBody>
      </p:sp>
    </p:spTree>
    <p:extLst>
      <p:ext uri="{BB962C8B-B14F-4D97-AF65-F5344CB8AC3E}">
        <p14:creationId xmlns:p14="http://schemas.microsoft.com/office/powerpoint/2010/main" val="143834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-Over the last few years, the media has</a:t>
            </a:r>
            <a:r>
              <a:rPr lang="pt-BR" baseline="0" dirty="0"/>
              <a:t> been quick to affirm that “dating apps” are to blame for the recent increase in HIV and other STIs.</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2</a:t>
            </a:fld>
            <a:endParaRPr lang="en-GB"/>
          </a:p>
        </p:txBody>
      </p:sp>
    </p:spTree>
    <p:extLst>
      <p:ext uri="{BB962C8B-B14F-4D97-AF65-F5344CB8AC3E}">
        <p14:creationId xmlns:p14="http://schemas.microsoft.com/office/powerpoint/2010/main" val="2057348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Thank</a:t>
            </a:r>
            <a:r>
              <a:rPr lang="pt-BR" baseline="0" dirty="0"/>
              <a:t> you for your time and attention.</a:t>
            </a:r>
            <a:endParaRPr lang="en-GB" dirty="0"/>
          </a:p>
          <a:p>
            <a:r>
              <a:rPr lang="pt-BR" dirty="0"/>
              <a:t>---------------------------------------------------------</a:t>
            </a:r>
            <a:endParaRPr lang="en-GB" dirty="0"/>
          </a:p>
          <a:p>
            <a:r>
              <a:rPr lang="en-GB" dirty="0"/>
              <a:t>Questions: how does a systematic review differ from a comprehensive review? </a:t>
            </a:r>
          </a:p>
          <a:p>
            <a:r>
              <a:rPr lang="en-GB" dirty="0"/>
              <a:t>How would you design a study for </a:t>
            </a:r>
            <a:r>
              <a:rPr lang="en-GB" dirty="0" err="1"/>
              <a:t>heteros</a:t>
            </a:r>
            <a:endParaRPr lang="en-GB" dirty="0"/>
          </a:p>
          <a:p>
            <a:r>
              <a:rPr lang="en-GB" dirty="0"/>
              <a:t>Could you do a meta analysis?</a:t>
            </a:r>
          </a:p>
          <a:p>
            <a:r>
              <a:rPr lang="en-GB" dirty="0"/>
              <a:t>UPOI</a:t>
            </a:r>
          </a:p>
          <a:p>
            <a:endParaRPr lang="en-GB" dirty="0">
              <a:solidFill>
                <a:schemeClr val="bg1">
                  <a:lumMod val="65000"/>
                </a:schemeClr>
              </a:solidFill>
            </a:endParaRPr>
          </a:p>
          <a:p>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20</a:t>
            </a:fld>
            <a:endParaRPr lang="en-GB"/>
          </a:p>
        </p:txBody>
      </p:sp>
    </p:spTree>
    <p:extLst>
      <p:ext uri="{BB962C8B-B14F-4D97-AF65-F5344CB8AC3E}">
        <p14:creationId xmlns:p14="http://schemas.microsoft.com/office/powerpoint/2010/main" val="40899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Scientific reports suggesting</a:t>
            </a:r>
            <a:r>
              <a:rPr lang="pt-BR" baseline="0" dirty="0"/>
              <a:t> a link first appeared in 2012. </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3</a:t>
            </a:fld>
            <a:endParaRPr lang="en-GB"/>
          </a:p>
        </p:txBody>
      </p:sp>
    </p:spTree>
    <p:extLst>
      <p:ext uri="{BB962C8B-B14F-4D97-AF65-F5344CB8AC3E}">
        <p14:creationId xmlns:p14="http://schemas.microsoft.com/office/powerpoint/2010/main" val="319225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As you have heard in dr ******** talk, GSN apps make finding sexual partners very easy.</a:t>
            </a:r>
          </a:p>
          <a:p>
            <a:r>
              <a:rPr lang="pt-BR" dirty="0"/>
              <a:t>Some are explicitly marketed for sex seeking and others enable users to specify what they`re looking for in terms of relationship, or sex or both.</a:t>
            </a:r>
          </a:p>
          <a:p>
            <a:r>
              <a:rPr lang="pt-BR" dirty="0"/>
              <a:t>The novel feature about</a:t>
            </a:r>
            <a:r>
              <a:rPr lang="pt-BR" baseline="0" dirty="0"/>
              <a:t> these apps is the geographical filter, enabling a user to find partners very close by.</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4</a:t>
            </a:fld>
            <a:endParaRPr lang="en-GB"/>
          </a:p>
        </p:txBody>
      </p:sp>
    </p:spTree>
    <p:extLst>
      <p:ext uri="{BB962C8B-B14F-4D97-AF65-F5344CB8AC3E}">
        <p14:creationId xmlns:p14="http://schemas.microsoft.com/office/powerpoint/2010/main" val="377085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-So</a:t>
            </a:r>
            <a:r>
              <a:rPr lang="pt-BR" baseline="0" dirty="0"/>
              <a:t> in what ways how could these apps actually interfere in HIV and STI epidemiology?</a:t>
            </a:r>
          </a:p>
          <a:p>
            <a:pPr marL="228600" indent="-228600">
              <a:buAutoNum type="arabicPeriod"/>
            </a:pPr>
            <a:r>
              <a:rPr lang="pt-BR" baseline="0" dirty="0"/>
              <a:t>More partners</a:t>
            </a:r>
          </a:p>
          <a:p>
            <a:pPr marL="228600" indent="-228600">
              <a:buAutoNum type="arabicPeriod"/>
            </a:pPr>
            <a:r>
              <a:rPr lang="pt-BR" baseline="0" dirty="0"/>
              <a:t>Unprotected sex</a:t>
            </a:r>
          </a:p>
          <a:p>
            <a:pPr marL="228600" indent="-228600">
              <a:buAutoNum type="arabicPeriod"/>
            </a:pPr>
            <a:r>
              <a:rPr lang="pt-BR" baseline="0" dirty="0"/>
              <a:t>Substance use</a:t>
            </a:r>
          </a:p>
          <a:p>
            <a:pPr marL="228600" indent="-228600">
              <a:buAutoNum type="arabicPeriod"/>
            </a:pPr>
            <a:r>
              <a:rPr lang="pt-BR" baseline="0" dirty="0"/>
              <a:t>Overlapping partnerships</a:t>
            </a:r>
          </a:p>
          <a:p>
            <a:pPr marL="228600" indent="-228600">
              <a:buAutoNum type="arabicPeriod"/>
            </a:pPr>
            <a:endParaRPr lang="pt-BR" baseline="0"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5</a:t>
            </a:fld>
            <a:endParaRPr lang="en-GB"/>
          </a:p>
        </p:txBody>
      </p:sp>
    </p:spTree>
    <p:extLst>
      <p:ext uri="{BB962C8B-B14F-4D97-AF65-F5344CB8AC3E}">
        <p14:creationId xmlns:p14="http://schemas.microsoft.com/office/powerpoint/2010/main" val="350476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-So</a:t>
            </a:r>
            <a:r>
              <a:rPr lang="pt-BR" baseline="0" dirty="0"/>
              <a:t> in what ways how could these apps actually interfere in HIV and STI epidemiology?</a:t>
            </a:r>
          </a:p>
          <a:p>
            <a:pPr marL="228600" indent="-228600">
              <a:buAutoNum type="arabicPeriod"/>
            </a:pPr>
            <a:r>
              <a:rPr lang="pt-BR" baseline="0" dirty="0"/>
              <a:t>More partners</a:t>
            </a:r>
          </a:p>
          <a:p>
            <a:pPr marL="228600" indent="-228600">
              <a:buAutoNum type="arabicPeriod"/>
            </a:pPr>
            <a:r>
              <a:rPr lang="pt-BR" baseline="0" dirty="0"/>
              <a:t>Unproetcted sex</a:t>
            </a:r>
          </a:p>
          <a:p>
            <a:pPr marL="228600" indent="-228600">
              <a:buAutoNum type="arabicPeriod"/>
            </a:pPr>
            <a:r>
              <a:rPr lang="pt-BR" baseline="0" dirty="0"/>
              <a:t>Substance use</a:t>
            </a:r>
          </a:p>
          <a:p>
            <a:pPr marL="228600" indent="-228600">
              <a:buAutoNum type="arabicPeriod"/>
            </a:pPr>
            <a:r>
              <a:rPr lang="pt-BR" baseline="0" dirty="0"/>
              <a:t>Overlapping partnerships</a:t>
            </a:r>
          </a:p>
          <a:p>
            <a:pPr marL="228600" indent="-228600">
              <a:buAutoNum type="arabicPeriod"/>
            </a:pPr>
            <a:endParaRPr lang="pt-BR" baseline="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6</a:t>
            </a:fld>
            <a:endParaRPr lang="en-GB"/>
          </a:p>
        </p:txBody>
      </p:sp>
    </p:spTree>
    <p:extLst>
      <p:ext uri="{BB962C8B-B14F-4D97-AF65-F5344CB8AC3E}">
        <p14:creationId xmlns:p14="http://schemas.microsoft.com/office/powerpoint/2010/main" val="350476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-To assess that, we conducted a systematic review of the published literature from 2009, that is when these apps first emerged, to the end of February 2016.</a:t>
            </a:r>
          </a:p>
          <a:p>
            <a:r>
              <a:rPr lang="pt-BR" dirty="0"/>
              <a:t>-In the first place, we defined increased risk for HIV and STI so we know what we are looking for.</a:t>
            </a:r>
          </a:p>
          <a:p>
            <a:pPr marL="228600" indent="-228600">
              <a:buAutoNum type="arabicPeriod"/>
            </a:pPr>
            <a:r>
              <a:rPr lang="pt-BR" dirty="0"/>
              <a:t>Unprotected sex</a:t>
            </a:r>
          </a:p>
          <a:p>
            <a:pPr marL="228600" indent="-228600">
              <a:buAutoNum type="arabicPeriod"/>
            </a:pPr>
            <a:r>
              <a:rPr lang="pt-BR" dirty="0"/>
              <a:t>Number of sex partners (kept this open to keep search results broad)</a:t>
            </a:r>
          </a:p>
          <a:p>
            <a:pPr marL="228600" indent="-228600">
              <a:buAutoNum type="arabicPeriod"/>
            </a:pPr>
            <a:r>
              <a:rPr lang="pt-BR" dirty="0"/>
              <a:t>Previous or current STIs and HIV, which could be reported or detected at time of survey</a:t>
            </a:r>
          </a:p>
          <a:p>
            <a:pPr marL="228600" indent="-228600">
              <a:buAutoNum type="arabicPeriod"/>
            </a:pPr>
            <a:r>
              <a:rPr lang="pt-BR" dirty="0"/>
              <a:t>Chemsex and alcohol</a:t>
            </a:r>
          </a:p>
          <a:p>
            <a:pPr marL="228600" indent="-228600">
              <a:buAutoNum type="arabicPeriod"/>
            </a:pPr>
            <a:r>
              <a:rPr lang="pt-BR" dirty="0"/>
              <a:t>Sexual</a:t>
            </a:r>
            <a:r>
              <a:rPr lang="pt-BR" baseline="0" dirty="0"/>
              <a:t> concurrency</a:t>
            </a:r>
            <a:endParaRPr lang="pt-BR" dirty="0"/>
          </a:p>
        </p:txBody>
      </p:sp>
      <p:sp>
        <p:nvSpPr>
          <p:cNvPr id="4" name="Slide Number Placeholder 3"/>
          <p:cNvSpPr>
            <a:spLocks noGrp="1"/>
          </p:cNvSpPr>
          <p:nvPr>
            <p:ph type="sldNum" sz="quarter" idx="10"/>
          </p:nvPr>
        </p:nvSpPr>
        <p:spPr/>
        <p:txBody>
          <a:bodyPr/>
          <a:lstStyle/>
          <a:p>
            <a:fld id="{912E0933-6B2E-44E9-9546-8517FA03F611}" type="slidenum">
              <a:rPr lang="en-GB" smtClean="0"/>
              <a:t>7</a:t>
            </a:fld>
            <a:endParaRPr lang="en-GB"/>
          </a:p>
        </p:txBody>
      </p:sp>
    </p:spTree>
    <p:extLst>
      <p:ext uri="{BB962C8B-B14F-4D97-AF65-F5344CB8AC3E}">
        <p14:creationId xmlns:p14="http://schemas.microsoft.com/office/powerpoint/2010/main" val="162436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-We searched the online databases Pubmed, EMBASE</a:t>
            </a:r>
            <a:r>
              <a:rPr lang="pt-BR" baseline="0" dirty="0"/>
              <a:t> and Google scholar. We</a:t>
            </a:r>
            <a:r>
              <a:rPr lang="pt-BR" dirty="0"/>
              <a:t> looked</a:t>
            </a:r>
            <a:r>
              <a:rPr lang="pt-BR" baseline="0" dirty="0"/>
              <a:t> for search terms associating at least one search term regarding the apps themselves with another regarding one of our defined increased risks.</a:t>
            </a:r>
          </a:p>
          <a:p>
            <a:r>
              <a:rPr lang="pt-BR" baseline="0" dirty="0"/>
              <a:t>-To extract data from each study, we used a data extraction form adapted from PRISMA and the Cochrane group to fit our purposes</a:t>
            </a:r>
          </a:p>
          <a:p>
            <a:r>
              <a:rPr lang="pt-BR" baseline="0" dirty="0"/>
              <a:t>-Appraisal of the papers was guided by the CriticalAppraisal Skills Programme</a:t>
            </a:r>
          </a:p>
          <a:p>
            <a:r>
              <a:rPr lang="pt-BR" baseline="0" dirty="0"/>
              <a:t>-The data was extracted by me and the sample was checked by my supervisor and we discussed any discrepancies.</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8</a:t>
            </a:fld>
            <a:endParaRPr lang="en-GB"/>
          </a:p>
        </p:txBody>
      </p:sp>
    </p:spTree>
    <p:extLst>
      <p:ext uri="{BB962C8B-B14F-4D97-AF65-F5344CB8AC3E}">
        <p14:creationId xmlns:p14="http://schemas.microsoft.com/office/powerpoint/2010/main" val="344255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-The database search turned up 47 records, for which 16 were excluded during screening, and then 16 more were excluded for eligibility for</a:t>
            </a:r>
            <a:r>
              <a:rPr lang="pt-BR" baseline="0" dirty="0"/>
              <a:t> data analysis because they did not report data on any of our risk definitions, leaving us with a total of 15.</a:t>
            </a:r>
            <a:endParaRPr lang="en-GB" dirty="0"/>
          </a:p>
        </p:txBody>
      </p:sp>
      <p:sp>
        <p:nvSpPr>
          <p:cNvPr id="4" name="Slide Number Placeholder 3"/>
          <p:cNvSpPr>
            <a:spLocks noGrp="1"/>
          </p:cNvSpPr>
          <p:nvPr>
            <p:ph type="sldNum" sz="quarter" idx="10"/>
          </p:nvPr>
        </p:nvSpPr>
        <p:spPr/>
        <p:txBody>
          <a:bodyPr/>
          <a:lstStyle/>
          <a:p>
            <a:fld id="{912E0933-6B2E-44E9-9546-8517FA03F611}" type="slidenum">
              <a:rPr lang="en-GB" smtClean="0"/>
              <a:t>9</a:t>
            </a:fld>
            <a:endParaRPr lang="en-GB"/>
          </a:p>
        </p:txBody>
      </p:sp>
    </p:spTree>
    <p:extLst>
      <p:ext uri="{BB962C8B-B14F-4D97-AF65-F5344CB8AC3E}">
        <p14:creationId xmlns:p14="http://schemas.microsoft.com/office/powerpoint/2010/main" val="339414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866DE0-9391-4490-A60F-57AC579D434E}" type="datetimeFigureOut">
              <a:rPr lang="en-GB" smtClean="0"/>
              <a:t>10/07/2016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24516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866DE0-9391-4490-A60F-57AC579D434E}" type="datetimeFigureOut">
              <a:rPr lang="en-GB" smtClean="0"/>
              <a:t>10/07/2016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31841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866DE0-9391-4490-A60F-57AC579D434E}" type="datetimeFigureOut">
              <a:rPr lang="en-GB" smtClean="0"/>
              <a:t>10/07/2016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102144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866DE0-9391-4490-A60F-57AC579D434E}" type="datetimeFigureOut">
              <a:rPr lang="en-GB" smtClean="0"/>
              <a:t>10/07/2016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20416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866DE0-9391-4490-A60F-57AC579D434E}" type="datetimeFigureOut">
              <a:rPr lang="en-GB" smtClean="0"/>
              <a:t>10/07/2016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174723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866DE0-9391-4490-A60F-57AC579D434E}" type="datetimeFigureOut">
              <a:rPr lang="en-GB" smtClean="0"/>
              <a:t>10/07/2016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55897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866DE0-9391-4490-A60F-57AC579D434E}" type="datetimeFigureOut">
              <a:rPr lang="en-GB" smtClean="0"/>
              <a:t>10/07/2016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14523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866DE0-9391-4490-A60F-57AC579D434E}" type="datetimeFigureOut">
              <a:rPr lang="en-GB" smtClean="0"/>
              <a:t>10/07/2016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157030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66DE0-9391-4490-A60F-57AC579D434E}" type="datetimeFigureOut">
              <a:rPr lang="en-GB" smtClean="0"/>
              <a:t>10/07/2016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370452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866DE0-9391-4490-A60F-57AC579D434E}" type="datetimeFigureOut">
              <a:rPr lang="en-GB" smtClean="0"/>
              <a:t>10/07/2016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289050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866DE0-9391-4490-A60F-57AC579D434E}" type="datetimeFigureOut">
              <a:rPr lang="en-GB" smtClean="0"/>
              <a:t>10/07/2016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9FCD0-4EFD-420E-9A04-11A4FFBB0E34}" type="slidenum">
              <a:rPr lang="en-GB" smtClean="0"/>
              <a:t>‹#›</a:t>
            </a:fld>
            <a:endParaRPr lang="en-GB"/>
          </a:p>
        </p:txBody>
      </p:sp>
    </p:spTree>
    <p:extLst>
      <p:ext uri="{BB962C8B-B14F-4D97-AF65-F5344CB8AC3E}">
        <p14:creationId xmlns:p14="http://schemas.microsoft.com/office/powerpoint/2010/main" val="61038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66DE0-9391-4490-A60F-57AC579D434E}" type="datetimeFigureOut">
              <a:rPr lang="en-GB" smtClean="0"/>
              <a:t>10/07/2016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9FCD0-4EFD-420E-9A04-11A4FFBB0E34}" type="slidenum">
              <a:rPr lang="en-GB" smtClean="0"/>
              <a:t>‹#›</a:t>
            </a:fld>
            <a:endParaRPr lang="en-GB"/>
          </a:p>
        </p:txBody>
      </p:sp>
    </p:spTree>
    <p:extLst>
      <p:ext uri="{BB962C8B-B14F-4D97-AF65-F5344CB8AC3E}">
        <p14:creationId xmlns:p14="http://schemas.microsoft.com/office/powerpoint/2010/main" val="3184630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1508" y="1830194"/>
            <a:ext cx="9144000" cy="2387600"/>
          </a:xfrm>
        </p:spPr>
        <p:txBody>
          <a:bodyPr>
            <a:normAutofit/>
          </a:bodyPr>
          <a:lstStyle/>
          <a:p>
            <a:r>
              <a:rPr lang="pt-BR" sz="4800" b="1" dirty="0"/>
              <a:t>Are geosocial networking (GSN) apps associated with increased risk of STI &amp; HIV? A systematic review</a:t>
            </a:r>
            <a:endParaRPr lang="en-GB" sz="4800" b="1" dirty="0"/>
          </a:p>
        </p:txBody>
      </p:sp>
      <p:sp>
        <p:nvSpPr>
          <p:cNvPr id="3" name="Subtitle 2"/>
          <p:cNvSpPr>
            <a:spLocks noGrp="1"/>
          </p:cNvSpPr>
          <p:nvPr>
            <p:ph type="subTitle" idx="1"/>
          </p:nvPr>
        </p:nvSpPr>
        <p:spPr>
          <a:xfrm>
            <a:off x="1090863" y="4614584"/>
            <a:ext cx="10010274" cy="1655762"/>
          </a:xfrm>
        </p:spPr>
        <p:txBody>
          <a:bodyPr/>
          <a:lstStyle/>
          <a:p>
            <a:r>
              <a:rPr lang="pt-BR" u="sng" dirty="0"/>
              <a:t>Matheus Almeida </a:t>
            </a:r>
            <a:r>
              <a:rPr lang="pt-BR" dirty="0"/>
              <a:t>– Queen Mary University of London Undergraduate</a:t>
            </a:r>
          </a:p>
          <a:p>
            <a:r>
              <a:rPr lang="pt-BR" dirty="0"/>
              <a:t>Prof Claudia Estcourt – Research supervisor. Queen Mary University of London</a:t>
            </a:r>
            <a:endParaRPr lang="en-GB" dirty="0"/>
          </a:p>
        </p:txBody>
      </p:sp>
      <p:sp>
        <p:nvSpPr>
          <p:cNvPr id="4" name="TextBox 3"/>
          <p:cNvSpPr txBox="1"/>
          <p:nvPr/>
        </p:nvSpPr>
        <p:spPr>
          <a:xfrm>
            <a:off x="3882190" y="5706978"/>
            <a:ext cx="4427620" cy="369332"/>
          </a:xfrm>
          <a:prstGeom prst="rect">
            <a:avLst/>
          </a:prstGeom>
          <a:noFill/>
        </p:spPr>
        <p:txBody>
          <a:bodyPr wrap="square" rtlCol="0">
            <a:spAutoFit/>
          </a:bodyPr>
          <a:lstStyle/>
          <a:p>
            <a:pPr algn="ctr"/>
            <a:r>
              <a:rPr lang="pt-BR" dirty="0"/>
              <a:t>BASHH Annual Conference 2016</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9" y="423249"/>
            <a:ext cx="5809129" cy="1010155"/>
          </a:xfrm>
          <a:prstGeom prst="rect">
            <a:avLst/>
          </a:prstGeom>
        </p:spPr>
      </p:pic>
    </p:spTree>
    <p:extLst>
      <p:ext uri="{BB962C8B-B14F-4D97-AF65-F5344CB8AC3E}">
        <p14:creationId xmlns:p14="http://schemas.microsoft.com/office/powerpoint/2010/main" val="24777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Results: Study Characteristics</a:t>
            </a:r>
            <a:endParaRPr lang="en-GB" b="1" dirty="0"/>
          </a:p>
        </p:txBody>
      </p:sp>
      <p:sp>
        <p:nvSpPr>
          <p:cNvPr id="3" name="Content Placeholder 2"/>
          <p:cNvSpPr>
            <a:spLocks noGrp="1"/>
          </p:cNvSpPr>
          <p:nvPr>
            <p:ph idx="1"/>
          </p:nvPr>
        </p:nvSpPr>
        <p:spPr/>
        <p:txBody>
          <a:bodyPr/>
          <a:lstStyle/>
          <a:p>
            <a:pPr marL="0" indent="0">
              <a:buNone/>
            </a:pPr>
            <a:r>
              <a:rPr lang="pt-BR" dirty="0"/>
              <a:t>15 studies included for data analysis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59" y="2316331"/>
            <a:ext cx="11232252" cy="4120561"/>
          </a:xfrm>
          <a:prstGeom prst="rect">
            <a:avLst/>
          </a:prstGeom>
        </p:spPr>
      </p:pic>
      <p:sp>
        <p:nvSpPr>
          <p:cNvPr id="5" name="TextBox 4"/>
          <p:cNvSpPr txBox="1"/>
          <p:nvPr/>
        </p:nvSpPr>
        <p:spPr>
          <a:xfrm>
            <a:off x="2273297" y="4105409"/>
            <a:ext cx="989373" cy="1046440"/>
          </a:xfrm>
          <a:prstGeom prst="rect">
            <a:avLst/>
          </a:prstGeom>
          <a:noFill/>
        </p:spPr>
        <p:txBody>
          <a:bodyPr wrap="none" rtlCol="0">
            <a:spAutoFit/>
          </a:bodyPr>
          <a:lstStyle/>
          <a:p>
            <a:r>
              <a:rPr lang="pt-BR" sz="6200" dirty="0">
                <a:solidFill>
                  <a:srgbClr val="FFFF00"/>
                </a:solidFill>
              </a:rPr>
              <a:t>11</a:t>
            </a:r>
            <a:endParaRPr lang="en-GB" sz="6200" dirty="0">
              <a:solidFill>
                <a:srgbClr val="FFFF00"/>
              </a:solidFill>
            </a:endParaRPr>
          </a:p>
        </p:txBody>
      </p:sp>
      <p:sp>
        <p:nvSpPr>
          <p:cNvPr id="6" name="TextBox 5"/>
          <p:cNvSpPr txBox="1"/>
          <p:nvPr/>
        </p:nvSpPr>
        <p:spPr>
          <a:xfrm>
            <a:off x="5604840" y="3305190"/>
            <a:ext cx="523245" cy="800219"/>
          </a:xfrm>
          <a:prstGeom prst="rect">
            <a:avLst/>
          </a:prstGeom>
          <a:noFill/>
        </p:spPr>
        <p:txBody>
          <a:bodyPr wrap="square" rtlCol="0">
            <a:spAutoFit/>
          </a:bodyPr>
          <a:lstStyle/>
          <a:p>
            <a:r>
              <a:rPr lang="pt-BR" sz="4600" dirty="0">
                <a:solidFill>
                  <a:srgbClr val="FFFF00"/>
                </a:solidFill>
              </a:rPr>
              <a:t>1</a:t>
            </a:r>
            <a:endParaRPr lang="en-GB" sz="4600" dirty="0">
              <a:solidFill>
                <a:srgbClr val="FFFF00"/>
              </a:solidFill>
            </a:endParaRPr>
          </a:p>
        </p:txBody>
      </p:sp>
      <p:sp>
        <p:nvSpPr>
          <p:cNvPr id="7" name="TextBox 6"/>
          <p:cNvSpPr txBox="1"/>
          <p:nvPr/>
        </p:nvSpPr>
        <p:spPr>
          <a:xfrm>
            <a:off x="9808541" y="4259297"/>
            <a:ext cx="484428" cy="800219"/>
          </a:xfrm>
          <a:prstGeom prst="rect">
            <a:avLst/>
          </a:prstGeom>
          <a:noFill/>
        </p:spPr>
        <p:txBody>
          <a:bodyPr wrap="none" rtlCol="0">
            <a:spAutoFit/>
          </a:bodyPr>
          <a:lstStyle/>
          <a:p>
            <a:r>
              <a:rPr lang="pt-BR" sz="4600" dirty="0">
                <a:solidFill>
                  <a:srgbClr val="FFFF00"/>
                </a:solidFill>
              </a:rPr>
              <a:t>1</a:t>
            </a:r>
            <a:endParaRPr lang="en-GB" sz="4600" dirty="0">
              <a:solidFill>
                <a:srgbClr val="FFFF00"/>
              </a:solidFill>
            </a:endParaRPr>
          </a:p>
        </p:txBody>
      </p:sp>
      <p:sp>
        <p:nvSpPr>
          <p:cNvPr id="8" name="TextBox 7"/>
          <p:cNvSpPr txBox="1"/>
          <p:nvPr/>
        </p:nvSpPr>
        <p:spPr>
          <a:xfrm>
            <a:off x="10376996" y="4983447"/>
            <a:ext cx="484428" cy="800219"/>
          </a:xfrm>
          <a:prstGeom prst="rect">
            <a:avLst/>
          </a:prstGeom>
          <a:noFill/>
        </p:spPr>
        <p:txBody>
          <a:bodyPr wrap="none" rtlCol="0">
            <a:spAutoFit/>
          </a:bodyPr>
          <a:lstStyle/>
          <a:p>
            <a:r>
              <a:rPr lang="pt-BR" sz="4600" dirty="0">
                <a:solidFill>
                  <a:srgbClr val="FFFF00"/>
                </a:solidFill>
              </a:rPr>
              <a:t>1</a:t>
            </a:r>
            <a:endParaRPr lang="en-GB" sz="4600" dirty="0">
              <a:solidFill>
                <a:srgbClr val="FFFF00"/>
              </a:solidFill>
            </a:endParaRPr>
          </a:p>
        </p:txBody>
      </p:sp>
      <p:sp>
        <p:nvSpPr>
          <p:cNvPr id="9" name="TextBox 8"/>
          <p:cNvSpPr txBox="1"/>
          <p:nvPr/>
        </p:nvSpPr>
        <p:spPr>
          <a:xfrm>
            <a:off x="10771291" y="4741378"/>
            <a:ext cx="484428" cy="800219"/>
          </a:xfrm>
          <a:prstGeom prst="rect">
            <a:avLst/>
          </a:prstGeom>
          <a:noFill/>
        </p:spPr>
        <p:txBody>
          <a:bodyPr wrap="none" rtlCol="0">
            <a:spAutoFit/>
          </a:bodyPr>
          <a:lstStyle/>
          <a:p>
            <a:r>
              <a:rPr lang="pt-BR" sz="4600" dirty="0">
                <a:solidFill>
                  <a:srgbClr val="FFFF00"/>
                </a:solidFill>
              </a:rPr>
              <a:t>1</a:t>
            </a:r>
            <a:endParaRPr lang="en-GB" sz="4600" dirty="0">
              <a:solidFill>
                <a:srgbClr val="FFFF00"/>
              </a:solidFill>
            </a:endParaRPr>
          </a:p>
        </p:txBody>
      </p:sp>
    </p:spTree>
    <p:extLst>
      <p:ext uri="{BB962C8B-B14F-4D97-AF65-F5344CB8AC3E}">
        <p14:creationId xmlns:p14="http://schemas.microsoft.com/office/powerpoint/2010/main" val="261641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Results: Study Characteristics</a:t>
            </a:r>
            <a:endParaRPr lang="en-GB" b="1" dirty="0"/>
          </a:p>
        </p:txBody>
      </p:sp>
      <p:sp>
        <p:nvSpPr>
          <p:cNvPr id="3" name="Content Placeholder 2"/>
          <p:cNvSpPr>
            <a:spLocks noGrp="1"/>
          </p:cNvSpPr>
          <p:nvPr>
            <p:ph idx="1"/>
          </p:nvPr>
        </p:nvSpPr>
        <p:spPr/>
        <p:txBody>
          <a:bodyPr/>
          <a:lstStyle/>
          <a:p>
            <a:r>
              <a:rPr lang="pt-BR" dirty="0"/>
              <a:t>All MSM and cross-sectional surveys in urban areas</a:t>
            </a:r>
          </a:p>
          <a:p>
            <a:endParaRPr lang="pt-BR" dirty="0"/>
          </a:p>
          <a:p>
            <a:r>
              <a:rPr lang="pt-BR" dirty="0"/>
              <a:t>8 describe behaviours in app user, and 7 compare app users with non app users</a:t>
            </a:r>
          </a:p>
          <a:p>
            <a:r>
              <a:rPr lang="pt-BR" dirty="0"/>
              <a:t>Different recruitment methodology across studies (8 online only, 5 online and in-venue, 2 from public health services)</a:t>
            </a:r>
            <a:endParaRPr lang="en-GB" dirty="0"/>
          </a:p>
          <a:p>
            <a:r>
              <a:rPr lang="pt-BR" dirty="0"/>
              <a:t>Number of participants ranged from 92 to 7184</a:t>
            </a:r>
          </a:p>
        </p:txBody>
      </p:sp>
    </p:spTree>
    <p:extLst>
      <p:ext uri="{BB962C8B-B14F-4D97-AF65-F5344CB8AC3E}">
        <p14:creationId xmlns:p14="http://schemas.microsoft.com/office/powerpoint/2010/main" val="351794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Results: Unprotected anal intercourse</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1140616"/>
              </p:ext>
            </p:extLst>
          </p:nvPr>
        </p:nvGraphicFramePr>
        <p:xfrm>
          <a:off x="618187" y="1514128"/>
          <a:ext cx="11020671" cy="5071834"/>
        </p:xfrm>
        <a:graphic>
          <a:graphicData uri="http://schemas.openxmlformats.org/drawingml/2006/table">
            <a:tbl>
              <a:tblPr firstRow="1" bandRow="1">
                <a:tableStyleId>{5C22544A-7EE6-4342-B048-85BDC9FD1C3A}</a:tableStyleId>
              </a:tblPr>
              <a:tblGrid>
                <a:gridCol w="2640168">
                  <a:extLst>
                    <a:ext uri="{9D8B030D-6E8A-4147-A177-3AD203B41FA5}">
                      <a16:colId xmlns:a16="http://schemas.microsoft.com/office/drawing/2014/main" val="20000"/>
                    </a:ext>
                  </a:extLst>
                </a:gridCol>
                <a:gridCol w="2174241">
                  <a:extLst>
                    <a:ext uri="{9D8B030D-6E8A-4147-A177-3AD203B41FA5}">
                      <a16:colId xmlns:a16="http://schemas.microsoft.com/office/drawing/2014/main" val="20001"/>
                    </a:ext>
                  </a:extLst>
                </a:gridCol>
                <a:gridCol w="2067990">
                  <a:extLst>
                    <a:ext uri="{9D8B030D-6E8A-4147-A177-3AD203B41FA5}">
                      <a16:colId xmlns:a16="http://schemas.microsoft.com/office/drawing/2014/main" val="20002"/>
                    </a:ext>
                  </a:extLst>
                </a:gridCol>
                <a:gridCol w="2142045">
                  <a:extLst>
                    <a:ext uri="{9D8B030D-6E8A-4147-A177-3AD203B41FA5}">
                      <a16:colId xmlns:a16="http://schemas.microsoft.com/office/drawing/2014/main" val="20003"/>
                    </a:ext>
                  </a:extLst>
                </a:gridCol>
                <a:gridCol w="1996227">
                  <a:extLst>
                    <a:ext uri="{9D8B030D-6E8A-4147-A177-3AD203B41FA5}">
                      <a16:colId xmlns:a16="http://schemas.microsoft.com/office/drawing/2014/main" val="20004"/>
                    </a:ext>
                  </a:extLst>
                </a:gridCol>
              </a:tblGrid>
              <a:tr h="551739">
                <a:tc rowSpan="2">
                  <a:txBody>
                    <a:bodyPr/>
                    <a:lstStyle/>
                    <a:p>
                      <a:r>
                        <a:rPr lang="en-GB" sz="2000" dirty="0"/>
                        <a:t>                     </a:t>
                      </a:r>
                    </a:p>
                    <a:p>
                      <a:endParaRPr lang="en-GB" sz="2000" dirty="0"/>
                    </a:p>
                    <a:p>
                      <a:endParaRPr lang="en-GB" sz="2000" dirty="0"/>
                    </a:p>
                    <a:p>
                      <a:r>
                        <a:rPr lang="en-GB" sz="2000" dirty="0"/>
                        <a:t>N</a:t>
                      </a:r>
                      <a:r>
                        <a:rPr lang="en-GB" sz="2000" baseline="30000" dirty="0"/>
                        <a:t>o</a:t>
                      </a:r>
                      <a:r>
                        <a:rPr lang="en-GB" sz="2000" dirty="0"/>
                        <a:t> of studies</a:t>
                      </a:r>
                    </a:p>
                  </a:txBody>
                  <a:tcPr/>
                </a:tc>
                <a:tc gridSpan="4">
                  <a:txBody>
                    <a:bodyPr/>
                    <a:lstStyle/>
                    <a:p>
                      <a:pPr algn="ctr"/>
                      <a:r>
                        <a:rPr lang="en-GB" sz="2000" dirty="0"/>
                        <a:t>UPAI (% respondents)</a:t>
                      </a:r>
                    </a:p>
                    <a:p>
                      <a:endParaRPr lang="en-GB" sz="2000" dirty="0"/>
                    </a:p>
                  </a:txBody>
                  <a:tcPr/>
                </a:tc>
                <a:tc hMerge="1">
                  <a:txBody>
                    <a:bodyPr/>
                    <a:lstStyle/>
                    <a:p>
                      <a:endParaRPr lang="en-GB" sz="2000" dirty="0"/>
                    </a:p>
                  </a:txBody>
                  <a:tcPr/>
                </a:tc>
                <a:tc hMerge="1">
                  <a:txBody>
                    <a:bodyPr/>
                    <a:lstStyle/>
                    <a:p>
                      <a:endParaRPr lang="en-GB" sz="2000" dirty="0"/>
                    </a:p>
                  </a:txBody>
                  <a:tcPr/>
                </a:tc>
                <a:tc hMerge="1">
                  <a:txBody>
                    <a:bodyPr/>
                    <a:lstStyle/>
                    <a:p>
                      <a:endParaRPr lang="en-GB" sz="2000" dirty="0"/>
                    </a:p>
                  </a:txBody>
                  <a:tcPr/>
                </a:tc>
                <a:extLst>
                  <a:ext uri="{0D108BD9-81ED-4DB2-BD59-A6C34878D82A}">
                    <a16:rowId xmlns:a16="http://schemas.microsoft.com/office/drawing/2014/main" val="10000"/>
                  </a:ext>
                </a:extLst>
              </a:tr>
              <a:tr h="528032">
                <a:tc vMerge="1">
                  <a:txBody>
                    <a:bodyPr/>
                    <a:lstStyle/>
                    <a:p>
                      <a:endParaRPr lang="en-GB"/>
                    </a:p>
                  </a:txBody>
                  <a:tcPr/>
                </a:tc>
                <a:tc>
                  <a:txBody>
                    <a:bodyPr/>
                    <a:lstStyle/>
                    <a:p>
                      <a:r>
                        <a:rPr lang="pt-BR" sz="2000" dirty="0"/>
                        <a:t>Last sex</a:t>
                      </a:r>
                      <a:endParaRPr lang="en-GB" sz="2000" dirty="0"/>
                    </a:p>
                  </a:txBody>
                  <a:tcPr/>
                </a:tc>
                <a:tc>
                  <a:txBody>
                    <a:bodyPr/>
                    <a:lstStyle/>
                    <a:p>
                      <a:r>
                        <a:rPr lang="pt-BR" sz="2000" dirty="0"/>
                        <a:t>Last 3 months</a:t>
                      </a:r>
                      <a:endParaRPr lang="en-GB" sz="2000" dirty="0"/>
                    </a:p>
                  </a:txBody>
                  <a:tcPr/>
                </a:tc>
                <a:tc>
                  <a:txBody>
                    <a:bodyPr/>
                    <a:lstStyle/>
                    <a:p>
                      <a:r>
                        <a:rPr lang="pt-BR" sz="2000" dirty="0"/>
                        <a:t>Last 6 months</a:t>
                      </a:r>
                      <a:endParaRPr lang="en-GB" sz="2000" dirty="0"/>
                    </a:p>
                  </a:txBody>
                  <a:tcPr/>
                </a:tc>
                <a:tc>
                  <a:txBody>
                    <a:bodyPr/>
                    <a:lstStyle/>
                    <a:p>
                      <a:r>
                        <a:rPr lang="pt-BR" sz="2000" dirty="0"/>
                        <a:t>Last year</a:t>
                      </a:r>
                      <a:endParaRPr lang="en-GB" sz="2000" dirty="0"/>
                    </a:p>
                  </a:txBody>
                  <a:tcPr/>
                </a:tc>
                <a:extLst>
                  <a:ext uri="{0D108BD9-81ED-4DB2-BD59-A6C34878D82A}">
                    <a16:rowId xmlns:a16="http://schemas.microsoft.com/office/drawing/2014/main" val="3942660636"/>
                  </a:ext>
                </a:extLst>
              </a:tr>
              <a:tr h="1130872">
                <a:tc>
                  <a:txBody>
                    <a:bodyPr/>
                    <a:lstStyle/>
                    <a:p>
                      <a:r>
                        <a:rPr lang="en-GB" sz="2400" dirty="0"/>
                        <a:t>3 (USA)</a:t>
                      </a:r>
                    </a:p>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a:t>(Holloway et al. 2015;  Rice et al. 2012; Winetrobe et al. 2014)</a:t>
                      </a:r>
                      <a:endParaRPr lang="en-GB" sz="1400" dirty="0"/>
                    </a:p>
                    <a:p>
                      <a:endParaRPr lang="en-GB" sz="1400" dirty="0"/>
                    </a:p>
                  </a:txBody>
                  <a:tcPr/>
                </a:tc>
                <a:tc>
                  <a:txBody>
                    <a:bodyPr/>
                    <a:lstStyle/>
                    <a:p>
                      <a:r>
                        <a:rPr lang="en-GB" sz="2400" dirty="0"/>
                        <a:t>19.8-29.0</a:t>
                      </a:r>
                    </a:p>
                  </a:txBody>
                  <a:tcPr/>
                </a:tc>
                <a:tc>
                  <a:txBody>
                    <a:bodyPr/>
                    <a:lstStyle/>
                    <a:p>
                      <a:endParaRPr lang="en-GB" sz="2400" dirty="0"/>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1"/>
                  </a:ext>
                </a:extLst>
              </a:tr>
              <a:tr h="839853">
                <a:tc>
                  <a:txBody>
                    <a:bodyPr/>
                    <a:lstStyle/>
                    <a:p>
                      <a:r>
                        <a:rPr lang="en-GB" sz="2400" dirty="0"/>
                        <a:t>3 (USA)</a:t>
                      </a:r>
                      <a:endParaRPr lang="en-GB" sz="1800" dirty="0"/>
                    </a:p>
                    <a:p>
                      <a:r>
                        <a:rPr lang="en-GB" sz="1400" dirty="0"/>
                        <a:t>(</a:t>
                      </a:r>
                      <a:r>
                        <a:rPr lang="en-GB" sz="1400" dirty="0" err="1"/>
                        <a:t>Landovitz</a:t>
                      </a:r>
                      <a:r>
                        <a:rPr lang="en-GB" sz="1400" dirty="0"/>
                        <a:t> et al. 2012; </a:t>
                      </a:r>
                      <a:r>
                        <a:rPr lang="en-GB" sz="1400" dirty="0" err="1"/>
                        <a:t>Rendina</a:t>
                      </a:r>
                      <a:r>
                        <a:rPr lang="en-GB" sz="1400" dirty="0"/>
                        <a:t> et al. 2014; </a:t>
                      </a:r>
                      <a:r>
                        <a:rPr lang="en-GB" sz="1400" dirty="0" err="1"/>
                        <a:t>Grosskopf</a:t>
                      </a:r>
                      <a:r>
                        <a:rPr lang="en-GB" sz="1400" dirty="0"/>
                        <a:t> et al. 2014)</a:t>
                      </a:r>
                    </a:p>
                  </a:txBody>
                  <a:tcPr/>
                </a:tc>
                <a:tc>
                  <a:txBody>
                    <a:bodyPr/>
                    <a:lstStyle/>
                    <a:p>
                      <a:endParaRPr lang="en-GB" sz="2400" dirty="0"/>
                    </a:p>
                  </a:txBody>
                  <a:tcPr/>
                </a:tc>
                <a:tc>
                  <a:txBody>
                    <a:bodyPr/>
                    <a:lstStyle/>
                    <a:p>
                      <a:r>
                        <a:rPr lang="en-GB" sz="2400" dirty="0"/>
                        <a:t>46.1-66.7</a:t>
                      </a:r>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2"/>
                  </a:ext>
                </a:extLst>
              </a:tr>
              <a:tr h="984656">
                <a:tc>
                  <a:txBody>
                    <a:bodyPr/>
                    <a:lstStyle/>
                    <a:p>
                      <a:r>
                        <a:rPr lang="en-GB" sz="2400" dirty="0"/>
                        <a:t>2 (USA, Hong Kong)</a:t>
                      </a:r>
                    </a:p>
                    <a:p>
                      <a:r>
                        <a:rPr lang="en-GB" sz="1400" dirty="0"/>
                        <a:t>(</a:t>
                      </a:r>
                      <a:r>
                        <a:rPr lang="en-GB" sz="1400" dirty="0" err="1"/>
                        <a:t>Goedel</a:t>
                      </a:r>
                      <a:r>
                        <a:rPr lang="en-GB" sz="1400" dirty="0"/>
                        <a:t> et al. 2016, Yeo et</a:t>
                      </a:r>
                      <a:r>
                        <a:rPr lang="en-GB" sz="1400" baseline="0" dirty="0"/>
                        <a:t> al. 2015)</a:t>
                      </a:r>
                      <a:r>
                        <a:rPr lang="en-GB" sz="2400" dirty="0"/>
                        <a:t> </a:t>
                      </a:r>
                    </a:p>
                  </a:txBody>
                  <a:tcPr/>
                </a:tc>
                <a:tc>
                  <a:txBody>
                    <a:bodyPr/>
                    <a:lstStyle/>
                    <a:p>
                      <a:endParaRPr lang="en-GB" sz="2400" dirty="0"/>
                    </a:p>
                  </a:txBody>
                  <a:tcPr/>
                </a:tc>
                <a:tc>
                  <a:txBody>
                    <a:bodyPr/>
                    <a:lstStyle/>
                    <a:p>
                      <a:endParaRPr lang="en-GB" sz="2400"/>
                    </a:p>
                  </a:txBody>
                  <a:tcPr/>
                </a:tc>
                <a:tc>
                  <a:txBody>
                    <a:bodyPr/>
                    <a:lstStyle/>
                    <a:p>
                      <a:r>
                        <a:rPr lang="en-GB" sz="2400" dirty="0"/>
                        <a:t>25.4-40.2</a:t>
                      </a:r>
                    </a:p>
                  </a:txBody>
                  <a:tcPr/>
                </a:tc>
                <a:tc>
                  <a:txBody>
                    <a:bodyPr/>
                    <a:lstStyle/>
                    <a:p>
                      <a:endParaRPr lang="en-GB" sz="2400" dirty="0"/>
                    </a:p>
                  </a:txBody>
                  <a:tcPr/>
                </a:tc>
                <a:extLst>
                  <a:ext uri="{0D108BD9-81ED-4DB2-BD59-A6C34878D82A}">
                    <a16:rowId xmlns:a16="http://schemas.microsoft.com/office/drawing/2014/main" val="10003"/>
                  </a:ext>
                </a:extLst>
              </a:tr>
              <a:tr h="710082">
                <a:tc>
                  <a:txBody>
                    <a:bodyPr/>
                    <a:lstStyle/>
                    <a:p>
                      <a:r>
                        <a:rPr lang="en-GB" sz="2400" dirty="0"/>
                        <a:t>1 (UK &amp; Ireland)</a:t>
                      </a:r>
                    </a:p>
                    <a:p>
                      <a:r>
                        <a:rPr lang="en-GB" sz="1400" dirty="0"/>
                        <a:t>(Lorimer</a:t>
                      </a:r>
                      <a:r>
                        <a:rPr lang="en-GB" sz="1400" baseline="0" dirty="0"/>
                        <a:t> et al. 2015)</a:t>
                      </a:r>
                      <a:endParaRPr lang="en-GB" sz="1400" dirty="0"/>
                    </a:p>
                  </a:txBody>
                  <a:tcPr/>
                </a:tc>
                <a:tc>
                  <a:txBody>
                    <a:bodyPr/>
                    <a:lstStyle/>
                    <a:p>
                      <a:endParaRPr lang="en-GB" sz="2400"/>
                    </a:p>
                  </a:txBody>
                  <a:tcPr/>
                </a:tc>
                <a:tc>
                  <a:txBody>
                    <a:bodyPr/>
                    <a:lstStyle/>
                    <a:p>
                      <a:endParaRPr lang="en-GB" sz="2400"/>
                    </a:p>
                  </a:txBody>
                  <a:tcPr/>
                </a:tc>
                <a:tc>
                  <a:txBody>
                    <a:bodyPr/>
                    <a:lstStyle/>
                    <a:p>
                      <a:endParaRPr lang="en-GB" sz="2400" dirty="0"/>
                    </a:p>
                  </a:txBody>
                  <a:tcPr/>
                </a:tc>
                <a:tc>
                  <a:txBody>
                    <a:bodyPr/>
                    <a:lstStyle/>
                    <a:p>
                      <a:r>
                        <a:rPr lang="en-GB" sz="2400" dirty="0"/>
                        <a:t>48.5</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997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4933504"/>
              </p:ext>
            </p:extLst>
          </p:nvPr>
        </p:nvGraphicFramePr>
        <p:xfrm>
          <a:off x="1043186" y="955323"/>
          <a:ext cx="9633400" cy="5779691"/>
        </p:xfrm>
        <a:graphic>
          <a:graphicData uri="http://schemas.openxmlformats.org/drawingml/2006/table">
            <a:tbl>
              <a:tblPr firstRow="1" bandRow="1">
                <a:tableStyleId>{5C22544A-7EE6-4342-B048-85BDC9FD1C3A}</a:tableStyleId>
              </a:tblPr>
              <a:tblGrid>
                <a:gridCol w="2408350">
                  <a:extLst>
                    <a:ext uri="{9D8B030D-6E8A-4147-A177-3AD203B41FA5}">
                      <a16:colId xmlns:a16="http://schemas.microsoft.com/office/drawing/2014/main" val="20000"/>
                    </a:ext>
                  </a:extLst>
                </a:gridCol>
                <a:gridCol w="2408350">
                  <a:extLst>
                    <a:ext uri="{9D8B030D-6E8A-4147-A177-3AD203B41FA5}">
                      <a16:colId xmlns:a16="http://schemas.microsoft.com/office/drawing/2014/main" val="20001"/>
                    </a:ext>
                  </a:extLst>
                </a:gridCol>
                <a:gridCol w="2408350">
                  <a:extLst>
                    <a:ext uri="{9D8B030D-6E8A-4147-A177-3AD203B41FA5}">
                      <a16:colId xmlns:a16="http://schemas.microsoft.com/office/drawing/2014/main" val="20002"/>
                    </a:ext>
                  </a:extLst>
                </a:gridCol>
                <a:gridCol w="2408350">
                  <a:extLst>
                    <a:ext uri="{9D8B030D-6E8A-4147-A177-3AD203B41FA5}">
                      <a16:colId xmlns:a16="http://schemas.microsoft.com/office/drawing/2014/main" val="20003"/>
                    </a:ext>
                  </a:extLst>
                </a:gridCol>
              </a:tblGrid>
              <a:tr h="618999">
                <a:tc>
                  <a:txBody>
                    <a:bodyPr/>
                    <a:lstStyle/>
                    <a:p>
                      <a:r>
                        <a:rPr lang="en-GB" dirty="0"/>
                        <a:t>Study</a:t>
                      </a:r>
                    </a:p>
                    <a:p>
                      <a:endParaRPr lang="en-GB" dirty="0"/>
                    </a:p>
                  </a:txBody>
                  <a:tcPr/>
                </a:tc>
                <a:tc>
                  <a:txBody>
                    <a:bodyPr/>
                    <a:lstStyle/>
                    <a:p>
                      <a:r>
                        <a:rPr lang="en-GB" dirty="0"/>
                        <a:t>Last 1 month</a:t>
                      </a:r>
                    </a:p>
                  </a:txBody>
                  <a:tcPr/>
                </a:tc>
                <a:tc>
                  <a:txBody>
                    <a:bodyPr/>
                    <a:lstStyle/>
                    <a:p>
                      <a:r>
                        <a:rPr lang="en-GB" dirty="0"/>
                        <a:t>Last 3 months</a:t>
                      </a:r>
                    </a:p>
                  </a:txBody>
                  <a:tcPr/>
                </a:tc>
                <a:tc>
                  <a:txBody>
                    <a:bodyPr/>
                    <a:lstStyle/>
                    <a:p>
                      <a:r>
                        <a:rPr lang="en-GB" dirty="0"/>
                        <a:t>Last 6 months</a:t>
                      </a:r>
                    </a:p>
                  </a:txBody>
                  <a:tcPr/>
                </a:tc>
                <a:extLst>
                  <a:ext uri="{0D108BD9-81ED-4DB2-BD59-A6C34878D82A}">
                    <a16:rowId xmlns:a16="http://schemas.microsoft.com/office/drawing/2014/main" val="10000"/>
                  </a:ext>
                </a:extLst>
              </a:tr>
              <a:tr h="618999">
                <a:tc>
                  <a:txBody>
                    <a:bodyPr/>
                    <a:lstStyle/>
                    <a:p>
                      <a:r>
                        <a:rPr lang="pt-BR" sz="1800" dirty="0"/>
                        <a:t>Winetrobe et al. 2014 (USA)</a:t>
                      </a:r>
                      <a:endParaRPr lang="en-GB" sz="1800" dirty="0"/>
                    </a:p>
                  </a:txBody>
                  <a:tcPr/>
                </a:tc>
                <a:tc>
                  <a:txBody>
                    <a:bodyPr/>
                    <a:lstStyle/>
                    <a:p>
                      <a:r>
                        <a:rPr lang="en-GB" dirty="0"/>
                        <a:t>Mean</a:t>
                      </a:r>
                      <a:r>
                        <a:rPr lang="pt-BR" sz="1800" dirty="0"/>
                        <a:t>: 2.33 (SD 3.35)</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618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Landovitz et al. 2012 (USA)</a:t>
                      </a:r>
                      <a:endParaRPr lang="en-GB" sz="1800"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Mean: 3.8 (SD 7.2). </a:t>
                      </a:r>
                    </a:p>
                    <a:p>
                      <a:endParaRPr lang="en-GB" dirty="0"/>
                    </a:p>
                  </a:txBody>
                  <a:tcPr/>
                </a:tc>
                <a:tc>
                  <a:txBody>
                    <a:bodyPr/>
                    <a:lstStyle/>
                    <a:p>
                      <a:endParaRPr lang="en-GB"/>
                    </a:p>
                  </a:txBody>
                  <a:tcPr/>
                </a:tc>
                <a:extLst>
                  <a:ext uri="{0D108BD9-81ED-4DB2-BD59-A6C34878D82A}">
                    <a16:rowId xmlns:a16="http://schemas.microsoft.com/office/drawing/2014/main" val="10002"/>
                  </a:ext>
                </a:extLst>
              </a:tr>
              <a:tr h="618999">
                <a:tc>
                  <a:txBody>
                    <a:bodyPr/>
                    <a:lstStyle/>
                    <a:p>
                      <a:r>
                        <a:rPr lang="pt-BR" sz="1800" dirty="0"/>
                        <a:t>Lehmiller</a:t>
                      </a:r>
                      <a:r>
                        <a:rPr lang="pt-BR" sz="1800" baseline="0" dirty="0"/>
                        <a:t> et al. 2014 (USA)</a:t>
                      </a:r>
                      <a:endParaRPr lang="en-GB" sz="1800" dirty="0"/>
                    </a:p>
                  </a:txBody>
                  <a:tcPr/>
                </a:tc>
                <a:tc>
                  <a:txBody>
                    <a:bodyPr/>
                    <a:lstStyle/>
                    <a:p>
                      <a:endParaRPr lang="en-GB" dirty="0"/>
                    </a:p>
                  </a:txBody>
                  <a:tcPr/>
                </a:tc>
                <a:tc>
                  <a:txBody>
                    <a:bodyPr/>
                    <a:lstStyle/>
                    <a:p>
                      <a:r>
                        <a:rPr lang="en-GB" sz="1800" dirty="0"/>
                        <a:t>Mean: 4.84; Median: 3.00</a:t>
                      </a:r>
                      <a:endParaRPr lang="en-GB" dirty="0"/>
                    </a:p>
                  </a:txBody>
                  <a:tcPr/>
                </a:tc>
                <a:tc>
                  <a:txBody>
                    <a:bodyPr/>
                    <a:lstStyle/>
                    <a:p>
                      <a:endParaRPr lang="en-GB" dirty="0"/>
                    </a:p>
                  </a:txBody>
                  <a:tcPr/>
                </a:tc>
                <a:extLst>
                  <a:ext uri="{0D108BD9-81ED-4DB2-BD59-A6C34878D82A}">
                    <a16:rowId xmlns:a16="http://schemas.microsoft.com/office/drawing/2014/main" val="10003"/>
                  </a:ext>
                </a:extLst>
              </a:tr>
              <a:tr h="884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Rendina et al. 2014</a:t>
                      </a:r>
                      <a:r>
                        <a:rPr lang="pt-BR" sz="1800" baseline="0" dirty="0"/>
                        <a:t> (</a:t>
                      </a:r>
                      <a:r>
                        <a:rPr lang="pt-BR" sz="1800" dirty="0"/>
                        <a:t>USA)</a:t>
                      </a:r>
                      <a:endParaRPr lang="en-GB" sz="1800"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Median number of male partners: 4.0 (IQR=2,8)</a:t>
                      </a:r>
                    </a:p>
                  </a:txBody>
                  <a:tcPr/>
                </a:tc>
                <a:tc>
                  <a:txBody>
                    <a:bodyPr/>
                    <a:lstStyle/>
                    <a:p>
                      <a:endParaRPr lang="en-GB" dirty="0"/>
                    </a:p>
                  </a:txBody>
                  <a:tcPr/>
                </a:tc>
                <a:extLst>
                  <a:ext uri="{0D108BD9-81ED-4DB2-BD59-A6C34878D82A}">
                    <a16:rowId xmlns:a16="http://schemas.microsoft.com/office/drawing/2014/main" val="10004"/>
                  </a:ext>
                </a:extLst>
              </a:tr>
              <a:tr h="1149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Goedel et al. 2016 (USA</a:t>
                      </a:r>
                      <a:r>
                        <a:rPr lang="en-GB" sz="1800" dirty="0"/>
                        <a:t>)</a:t>
                      </a:r>
                    </a:p>
                  </a:txBody>
                  <a:tcPr/>
                </a:tc>
                <a:tc>
                  <a:txBody>
                    <a:bodyPr/>
                    <a:lstStyle/>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64.1% participants had at least 1 male anal sex partner. </a:t>
                      </a:r>
                    </a:p>
                    <a:p>
                      <a:endParaRPr lang="en-GB" dirty="0"/>
                    </a:p>
                  </a:txBody>
                  <a:tcPr/>
                </a:tc>
                <a:extLst>
                  <a:ext uri="{0D108BD9-81ED-4DB2-BD59-A6C34878D82A}">
                    <a16:rowId xmlns:a16="http://schemas.microsoft.com/office/drawing/2014/main" val="10005"/>
                  </a:ext>
                </a:extLst>
              </a:tr>
              <a:tr h="11162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Yeo et al. 2015 (Hong Kong</a:t>
                      </a:r>
                      <a:r>
                        <a:rPr lang="en-GB" sz="1800" dirty="0"/>
                        <a:t>)</a:t>
                      </a:r>
                    </a:p>
                  </a:txBody>
                  <a:tcPr/>
                </a:tc>
                <a:tc>
                  <a:txBody>
                    <a:bodyPr/>
                    <a:lstStyle/>
                    <a:p>
                      <a:endParaRPr lang="en-GB"/>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57.8%: 1-3 sex partners; 28.9%: &gt;3 sex partners. </a:t>
                      </a:r>
                      <a:endParaRPr lang="en-GB" dirty="0"/>
                    </a:p>
                  </a:txBody>
                  <a:tcPr/>
                </a:tc>
                <a:extLst>
                  <a:ext uri="{0D108BD9-81ED-4DB2-BD59-A6C34878D82A}">
                    <a16:rowId xmlns:a16="http://schemas.microsoft.com/office/drawing/2014/main" val="10006"/>
                  </a:ext>
                </a:extLst>
              </a:tr>
            </a:tbl>
          </a:graphicData>
        </a:graphic>
      </p:graphicFrame>
      <p:sp>
        <p:nvSpPr>
          <p:cNvPr id="6" name="Title 1"/>
          <p:cNvSpPr txBox="1">
            <a:spLocks/>
          </p:cNvSpPr>
          <p:nvPr/>
        </p:nvSpPr>
        <p:spPr>
          <a:xfrm>
            <a:off x="323044" y="210578"/>
            <a:ext cx="1171870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a:t>Results: Number of sexual partners (descriptive)</a:t>
            </a:r>
            <a:endParaRPr lang="en-GB" b="1" dirty="0"/>
          </a:p>
        </p:txBody>
      </p:sp>
    </p:spTree>
    <p:extLst>
      <p:ext uri="{BB962C8B-B14F-4D97-AF65-F5344CB8AC3E}">
        <p14:creationId xmlns:p14="http://schemas.microsoft.com/office/powerpoint/2010/main" val="9494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7700492"/>
              </p:ext>
            </p:extLst>
          </p:nvPr>
        </p:nvGraphicFramePr>
        <p:xfrm>
          <a:off x="1987481" y="1536141"/>
          <a:ext cx="8181303" cy="5029229"/>
        </p:xfrm>
        <a:graphic>
          <a:graphicData uri="http://schemas.openxmlformats.org/drawingml/2006/table">
            <a:tbl>
              <a:tblPr firstRow="1" bandRow="1">
                <a:tableStyleId>{5C22544A-7EE6-4342-B048-85BDC9FD1C3A}</a:tableStyleId>
              </a:tblPr>
              <a:tblGrid>
                <a:gridCol w="2727101">
                  <a:extLst>
                    <a:ext uri="{9D8B030D-6E8A-4147-A177-3AD203B41FA5}">
                      <a16:colId xmlns:a16="http://schemas.microsoft.com/office/drawing/2014/main" val="20000"/>
                    </a:ext>
                  </a:extLst>
                </a:gridCol>
                <a:gridCol w="2727101">
                  <a:extLst>
                    <a:ext uri="{9D8B030D-6E8A-4147-A177-3AD203B41FA5}">
                      <a16:colId xmlns:a16="http://schemas.microsoft.com/office/drawing/2014/main" val="20001"/>
                    </a:ext>
                  </a:extLst>
                </a:gridCol>
                <a:gridCol w="2727101">
                  <a:extLst>
                    <a:ext uri="{9D8B030D-6E8A-4147-A177-3AD203B41FA5}">
                      <a16:colId xmlns:a16="http://schemas.microsoft.com/office/drawing/2014/main" val="20002"/>
                    </a:ext>
                  </a:extLst>
                </a:gridCol>
              </a:tblGrid>
              <a:tr h="594798">
                <a:tc>
                  <a:txBody>
                    <a:bodyPr/>
                    <a:lstStyle/>
                    <a:p>
                      <a:r>
                        <a:rPr lang="en-GB" dirty="0"/>
                        <a:t>Study</a:t>
                      </a:r>
                    </a:p>
                    <a:p>
                      <a:endParaRPr lang="en-GB" dirty="0"/>
                    </a:p>
                  </a:txBody>
                  <a:tcPr/>
                </a:tc>
                <a:tc>
                  <a:txBody>
                    <a:bodyPr/>
                    <a:lstStyle/>
                    <a:p>
                      <a:r>
                        <a:rPr lang="en-GB" dirty="0"/>
                        <a:t>Last 3 months</a:t>
                      </a:r>
                    </a:p>
                  </a:txBody>
                  <a:tcPr/>
                </a:tc>
                <a:tc>
                  <a:txBody>
                    <a:bodyPr/>
                    <a:lstStyle/>
                    <a:p>
                      <a:r>
                        <a:rPr lang="en-GB" dirty="0"/>
                        <a:t>Last 12 months</a:t>
                      </a:r>
                    </a:p>
                  </a:txBody>
                  <a:tcPr/>
                </a:tc>
                <a:extLst>
                  <a:ext uri="{0D108BD9-81ED-4DB2-BD59-A6C34878D82A}">
                    <a16:rowId xmlns:a16="http://schemas.microsoft.com/office/drawing/2014/main" val="10000"/>
                  </a:ext>
                </a:extLst>
              </a:tr>
              <a:tr h="1614452">
                <a:tc>
                  <a:txBody>
                    <a:bodyPr/>
                    <a:lstStyle/>
                    <a:p>
                      <a:r>
                        <a:rPr lang="pt-BR" sz="1800" dirty="0"/>
                        <a:t>Bien et al. 2015 (China)</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Users were nearly 2 times more likely to have had at least 2 sex partners compared to non-users. </a:t>
                      </a:r>
                      <a:endParaRPr lang="en-GB" dirty="0"/>
                    </a:p>
                  </a:txBody>
                  <a:tcPr/>
                </a:tc>
                <a:tc>
                  <a:txBody>
                    <a:bodyPr/>
                    <a:lstStyle/>
                    <a:p>
                      <a:endParaRPr lang="en-GB" dirty="0"/>
                    </a:p>
                  </a:txBody>
                  <a:tcPr/>
                </a:tc>
                <a:extLst>
                  <a:ext uri="{0D108BD9-81ED-4DB2-BD59-A6C34878D82A}">
                    <a16:rowId xmlns:a16="http://schemas.microsoft.com/office/drawing/2014/main" val="10001"/>
                  </a:ext>
                </a:extLst>
              </a:tr>
              <a:tr h="1270724">
                <a:tc>
                  <a:txBody>
                    <a:bodyPr/>
                    <a:lstStyle/>
                    <a:p>
                      <a:r>
                        <a:rPr lang="pt-BR" sz="1800" dirty="0"/>
                        <a:t>Holloway et al. 2015</a:t>
                      </a:r>
                      <a:r>
                        <a:rPr lang="pt-BR" sz="1800" baseline="0" dirty="0"/>
                        <a:t> </a:t>
                      </a:r>
                      <a:r>
                        <a:rPr lang="pt-BR" sz="1800" dirty="0"/>
                        <a:t>(USA</a:t>
                      </a:r>
                      <a:r>
                        <a:rPr lang="en-GB" sz="1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App users had statistically significantly higher number of partners (3 months and lifetime) .(t=3.315, p&lt;0.01)</a:t>
                      </a:r>
                    </a:p>
                  </a:txBody>
                  <a:tcPr/>
                </a:tc>
                <a:tc>
                  <a:txBody>
                    <a:bodyPr/>
                    <a:lstStyle/>
                    <a:p>
                      <a:endParaRPr lang="en-GB" dirty="0"/>
                    </a:p>
                  </a:txBody>
                  <a:tcPr/>
                </a:tc>
                <a:extLst>
                  <a:ext uri="{0D108BD9-81ED-4DB2-BD59-A6C34878D82A}">
                    <a16:rowId xmlns:a16="http://schemas.microsoft.com/office/drawing/2014/main" val="10002"/>
                  </a:ext>
                </a:extLst>
              </a:tr>
              <a:tr h="1503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Phillips et al. 2014 (USA</a:t>
                      </a:r>
                      <a:r>
                        <a:rPr lang="en-GB" sz="1800" dirty="0"/>
                        <a:t>)</a:t>
                      </a:r>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App users were less likely to have fewer than 5 male sex partners (vs. 5 or more). </a:t>
                      </a:r>
                      <a:endParaRPr lang="en-GB" dirty="0"/>
                    </a:p>
                  </a:txBody>
                  <a:tcPr/>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323044" y="210578"/>
            <a:ext cx="1103357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a:t>Results: Number of sexual partners (app users vs. non users)</a:t>
            </a:r>
            <a:endParaRPr lang="en-GB" b="1" dirty="0"/>
          </a:p>
        </p:txBody>
      </p:sp>
    </p:spTree>
    <p:extLst>
      <p:ext uri="{BB962C8B-B14F-4D97-AF65-F5344CB8AC3E}">
        <p14:creationId xmlns:p14="http://schemas.microsoft.com/office/powerpoint/2010/main" val="94490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Results: Prevalence of HIV</a:t>
            </a:r>
            <a:br>
              <a:rPr lang="en-GB" b="1" dirty="0"/>
            </a:br>
            <a:endParaRPr lang="en-GB" dirty="0"/>
          </a:p>
        </p:txBody>
      </p:sp>
      <p:sp>
        <p:nvSpPr>
          <p:cNvPr id="3" name="Content Placeholder 2"/>
          <p:cNvSpPr>
            <a:spLocks noGrp="1"/>
          </p:cNvSpPr>
          <p:nvPr>
            <p:ph idx="1"/>
          </p:nvPr>
        </p:nvSpPr>
        <p:spPr>
          <a:xfrm>
            <a:off x="825321" y="2038126"/>
            <a:ext cx="10515600" cy="4819874"/>
          </a:xfrm>
        </p:spPr>
        <p:txBody>
          <a:bodyPr>
            <a:normAutofit/>
          </a:bodyPr>
          <a:lstStyle/>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99932710"/>
              </p:ext>
            </p:extLst>
          </p:nvPr>
        </p:nvGraphicFramePr>
        <p:xfrm>
          <a:off x="1234226" y="1690688"/>
          <a:ext cx="9723548" cy="4608239"/>
        </p:xfrm>
        <a:graphic>
          <a:graphicData uri="http://schemas.openxmlformats.org/drawingml/2006/table">
            <a:tbl>
              <a:tblPr firstRow="1" bandRow="1">
                <a:tableStyleId>{5C22544A-7EE6-4342-B048-85BDC9FD1C3A}</a:tableStyleId>
              </a:tblPr>
              <a:tblGrid>
                <a:gridCol w="2430887">
                  <a:extLst>
                    <a:ext uri="{9D8B030D-6E8A-4147-A177-3AD203B41FA5}">
                      <a16:colId xmlns:a16="http://schemas.microsoft.com/office/drawing/2014/main" val="20000"/>
                    </a:ext>
                  </a:extLst>
                </a:gridCol>
                <a:gridCol w="2430887">
                  <a:extLst>
                    <a:ext uri="{9D8B030D-6E8A-4147-A177-3AD203B41FA5}">
                      <a16:colId xmlns:a16="http://schemas.microsoft.com/office/drawing/2014/main" val="20001"/>
                    </a:ext>
                  </a:extLst>
                </a:gridCol>
                <a:gridCol w="2430887">
                  <a:extLst>
                    <a:ext uri="{9D8B030D-6E8A-4147-A177-3AD203B41FA5}">
                      <a16:colId xmlns:a16="http://schemas.microsoft.com/office/drawing/2014/main" val="20002"/>
                    </a:ext>
                  </a:extLst>
                </a:gridCol>
                <a:gridCol w="2430887">
                  <a:extLst>
                    <a:ext uri="{9D8B030D-6E8A-4147-A177-3AD203B41FA5}">
                      <a16:colId xmlns:a16="http://schemas.microsoft.com/office/drawing/2014/main" val="20003"/>
                    </a:ext>
                  </a:extLst>
                </a:gridCol>
              </a:tblGrid>
              <a:tr h="668783">
                <a:tc>
                  <a:txBody>
                    <a:bodyPr/>
                    <a:lstStyle/>
                    <a:p>
                      <a:r>
                        <a:rPr lang="en-GB" dirty="0"/>
                        <a:t>Study</a:t>
                      </a:r>
                    </a:p>
                  </a:txBody>
                  <a:tcPr/>
                </a:tc>
                <a:tc>
                  <a:txBody>
                    <a:bodyPr/>
                    <a:lstStyle/>
                    <a:p>
                      <a:r>
                        <a:rPr lang="en-GB" dirty="0"/>
                        <a:t>Setting</a:t>
                      </a:r>
                    </a:p>
                  </a:txBody>
                  <a:tcPr/>
                </a:tc>
                <a:tc>
                  <a:txBody>
                    <a:bodyPr/>
                    <a:lstStyle/>
                    <a:p>
                      <a:r>
                        <a:rPr lang="en-GB" dirty="0"/>
                        <a:t>HIV prevalence (%)</a:t>
                      </a:r>
                    </a:p>
                  </a:txBody>
                  <a:tcPr/>
                </a:tc>
                <a:tc>
                  <a:txBody>
                    <a:bodyPr/>
                    <a:lstStyle/>
                    <a:p>
                      <a:r>
                        <a:rPr lang="en-GB" dirty="0"/>
                        <a:t>Ascertainment</a:t>
                      </a:r>
                    </a:p>
                  </a:txBody>
                  <a:tcPr/>
                </a:tc>
                <a:extLst>
                  <a:ext uri="{0D108BD9-81ED-4DB2-BD59-A6C34878D82A}">
                    <a16:rowId xmlns:a16="http://schemas.microsoft.com/office/drawing/2014/main" val="10000"/>
                  </a:ext>
                </a:extLst>
              </a:tr>
              <a:tr h="492432">
                <a:tc>
                  <a:txBody>
                    <a:bodyPr/>
                    <a:lstStyle/>
                    <a:p>
                      <a:r>
                        <a:rPr lang="en-GB" dirty="0"/>
                        <a:t>Phillips et al. 2014</a:t>
                      </a:r>
                    </a:p>
                  </a:txBody>
                  <a:tcPr>
                    <a:solidFill>
                      <a:schemeClr val="accent1">
                        <a:lumMod val="60000"/>
                        <a:lumOff val="40000"/>
                      </a:schemeClr>
                    </a:solidFill>
                  </a:tcPr>
                </a:tc>
                <a:tc>
                  <a:txBody>
                    <a:bodyPr/>
                    <a:lstStyle/>
                    <a:p>
                      <a:r>
                        <a:rPr lang="en-GB" dirty="0"/>
                        <a:t>USA</a:t>
                      </a:r>
                    </a:p>
                  </a:txBody>
                  <a:tcPr>
                    <a:solidFill>
                      <a:schemeClr val="accent1">
                        <a:lumMod val="60000"/>
                        <a:lumOff val="40000"/>
                      </a:schemeClr>
                    </a:solidFill>
                  </a:tcPr>
                </a:tc>
                <a:tc>
                  <a:txBody>
                    <a:bodyPr/>
                    <a:lstStyle/>
                    <a:p>
                      <a:r>
                        <a:rPr lang="en-GB" dirty="0"/>
                        <a:t>11.4 (26/379)</a:t>
                      </a:r>
                    </a:p>
                  </a:txBody>
                  <a:tcPr>
                    <a:solidFill>
                      <a:schemeClr val="accent1">
                        <a:lumMod val="60000"/>
                        <a:lumOff val="40000"/>
                      </a:schemeClr>
                    </a:solidFill>
                  </a:tcPr>
                </a:tc>
                <a:tc>
                  <a:txBody>
                    <a:bodyPr/>
                    <a:lstStyle/>
                    <a:p>
                      <a:r>
                        <a:rPr lang="en-GB" dirty="0">
                          <a:solidFill>
                            <a:schemeClr val="tx1"/>
                          </a:solidFill>
                        </a:rPr>
                        <a:t>Reported</a:t>
                      </a:r>
                    </a:p>
                  </a:txBody>
                  <a:tcPr>
                    <a:solidFill>
                      <a:schemeClr val="accent1">
                        <a:lumMod val="60000"/>
                        <a:lumOff val="40000"/>
                      </a:schemeClr>
                    </a:solidFill>
                  </a:tcPr>
                </a:tc>
                <a:extLst>
                  <a:ext uri="{0D108BD9-81ED-4DB2-BD59-A6C34878D82A}">
                    <a16:rowId xmlns:a16="http://schemas.microsoft.com/office/drawing/2014/main" val="10001"/>
                  </a:ext>
                </a:extLst>
              </a:tr>
              <a:tr h="49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Goedel et al. 2016</a:t>
                      </a:r>
                      <a:endParaRPr lang="en-GB" sz="1800" b="0" dirty="0"/>
                    </a:p>
                  </a:txBody>
                  <a:tcPr>
                    <a:solidFill>
                      <a:schemeClr val="accent1">
                        <a:lumMod val="60000"/>
                        <a:lumOff val="40000"/>
                      </a:schemeClr>
                    </a:solidFill>
                  </a:tcPr>
                </a:tc>
                <a:tc>
                  <a:txBody>
                    <a:bodyPr/>
                    <a:lstStyle/>
                    <a:p>
                      <a:r>
                        <a:rPr lang="en-GB" dirty="0"/>
                        <a:t>USA (Atlanta, Georgia)</a:t>
                      </a:r>
                    </a:p>
                  </a:txBody>
                  <a:tcPr>
                    <a:solidFill>
                      <a:schemeClr val="accent1">
                        <a:lumMod val="60000"/>
                        <a:lumOff val="40000"/>
                      </a:schemeClr>
                    </a:solidFill>
                  </a:tcPr>
                </a:tc>
                <a:tc>
                  <a:txBody>
                    <a:bodyPr/>
                    <a:lstStyle/>
                    <a:p>
                      <a:r>
                        <a:rPr lang="en-GB" dirty="0"/>
                        <a:t>8.7 (8/92)</a:t>
                      </a:r>
                    </a:p>
                  </a:txBody>
                  <a:tcPr>
                    <a:solidFill>
                      <a:schemeClr val="accent1">
                        <a:lumMod val="60000"/>
                        <a:lumOff val="40000"/>
                      </a:schemeClr>
                    </a:solidFill>
                  </a:tcPr>
                </a:tc>
                <a:tc>
                  <a:txBody>
                    <a:bodyPr/>
                    <a:lstStyle/>
                    <a:p>
                      <a:r>
                        <a:rPr lang="en-GB" dirty="0"/>
                        <a:t>Reported</a:t>
                      </a:r>
                    </a:p>
                  </a:txBody>
                  <a:tcPr>
                    <a:solidFill>
                      <a:schemeClr val="accent1">
                        <a:lumMod val="60000"/>
                        <a:lumOff val="40000"/>
                      </a:schemeClr>
                    </a:solidFill>
                  </a:tcPr>
                </a:tc>
                <a:extLst>
                  <a:ext uri="{0D108BD9-81ED-4DB2-BD59-A6C34878D82A}">
                    <a16:rowId xmlns:a16="http://schemas.microsoft.com/office/drawing/2014/main" val="10002"/>
                  </a:ext>
                </a:extLst>
              </a:tr>
              <a:tr h="49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Holloway et al. 2015</a:t>
                      </a:r>
                      <a:endParaRPr lang="en-GB" sz="1800" b="0" dirty="0"/>
                    </a:p>
                  </a:txBody>
                  <a:tcPr>
                    <a:solidFill>
                      <a:schemeClr val="accent1">
                        <a:lumMod val="60000"/>
                        <a:lumOff val="40000"/>
                      </a:schemeClr>
                    </a:solidFill>
                  </a:tcPr>
                </a:tc>
                <a:tc>
                  <a:txBody>
                    <a:bodyPr/>
                    <a:lstStyle/>
                    <a:p>
                      <a:r>
                        <a:rPr lang="en-GB" dirty="0"/>
                        <a:t>USA (LA,</a:t>
                      </a:r>
                      <a:r>
                        <a:rPr lang="en-GB" baseline="0" dirty="0"/>
                        <a:t> California)</a:t>
                      </a:r>
                      <a:endParaRPr lang="en-GB"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7.34</a:t>
                      </a:r>
                      <a:r>
                        <a:rPr lang="en-GB" baseline="0" dirty="0"/>
                        <a:t> </a:t>
                      </a:r>
                      <a:r>
                        <a:rPr lang="en-GB" dirty="0"/>
                        <a:t>(17/295)</a:t>
                      </a:r>
                    </a:p>
                  </a:txBody>
                  <a:tcPr>
                    <a:solidFill>
                      <a:schemeClr val="accent1">
                        <a:lumMod val="60000"/>
                        <a:lumOff val="40000"/>
                      </a:schemeClr>
                    </a:solidFill>
                  </a:tcPr>
                </a:tc>
                <a:tc>
                  <a:txBody>
                    <a:bodyPr/>
                    <a:lstStyle/>
                    <a:p>
                      <a:r>
                        <a:rPr lang="en-GB" dirty="0"/>
                        <a:t>Reported</a:t>
                      </a:r>
                    </a:p>
                  </a:txBody>
                  <a:tcPr>
                    <a:solidFill>
                      <a:schemeClr val="accent1">
                        <a:lumMod val="60000"/>
                        <a:lumOff val="40000"/>
                      </a:schemeClr>
                    </a:solidFill>
                  </a:tcPr>
                </a:tc>
                <a:extLst>
                  <a:ext uri="{0D108BD9-81ED-4DB2-BD59-A6C34878D82A}">
                    <a16:rowId xmlns:a16="http://schemas.microsoft.com/office/drawing/2014/main" val="10003"/>
                  </a:ext>
                </a:extLst>
              </a:tr>
              <a:tr h="49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Landovitz et al. 2012</a:t>
                      </a:r>
                      <a:endParaRPr lang="en-GB" sz="1800" b="0"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USA (LA,</a:t>
                      </a:r>
                      <a:r>
                        <a:rPr lang="en-GB" baseline="0" dirty="0"/>
                        <a:t> California)</a:t>
                      </a:r>
                      <a:endParaRPr lang="en-GB"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4.5</a:t>
                      </a:r>
                      <a:r>
                        <a:rPr lang="en-GB" baseline="0" dirty="0"/>
                        <a:t> (</a:t>
                      </a:r>
                      <a:r>
                        <a:rPr lang="en-GB" dirty="0"/>
                        <a:t>17/395)</a:t>
                      </a:r>
                    </a:p>
                  </a:txBody>
                  <a:tcPr>
                    <a:solidFill>
                      <a:schemeClr val="accent1">
                        <a:lumMod val="60000"/>
                        <a:lumOff val="40000"/>
                      </a:schemeClr>
                    </a:solidFill>
                  </a:tcPr>
                </a:tc>
                <a:tc>
                  <a:txBody>
                    <a:bodyPr/>
                    <a:lstStyle/>
                    <a:p>
                      <a:r>
                        <a:rPr lang="en-GB" dirty="0"/>
                        <a:t>Reported</a:t>
                      </a:r>
                    </a:p>
                  </a:txBody>
                  <a:tcPr>
                    <a:solidFill>
                      <a:schemeClr val="accent1">
                        <a:lumMod val="60000"/>
                        <a:lumOff val="40000"/>
                      </a:schemeClr>
                    </a:solidFill>
                  </a:tcPr>
                </a:tc>
                <a:extLst>
                  <a:ext uri="{0D108BD9-81ED-4DB2-BD59-A6C34878D82A}">
                    <a16:rowId xmlns:a16="http://schemas.microsoft.com/office/drawing/2014/main" val="10004"/>
                  </a:ext>
                </a:extLst>
              </a:tr>
              <a:tr h="49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Lehmiller et al. 2014</a:t>
                      </a:r>
                      <a:endParaRPr lang="en-GB" sz="1800" b="0"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USA </a:t>
                      </a:r>
                    </a:p>
                  </a:txBody>
                  <a:tcPr>
                    <a:solidFill>
                      <a:schemeClr val="accent1">
                        <a:lumMod val="60000"/>
                        <a:lumOff val="40000"/>
                      </a:schemeClr>
                    </a:solidFill>
                  </a:tcPr>
                </a:tc>
                <a:tc>
                  <a:txBody>
                    <a:bodyPr/>
                    <a:lstStyle/>
                    <a:p>
                      <a:r>
                        <a:rPr lang="en-GB" dirty="0"/>
                        <a:t>3.4 (4/110)</a:t>
                      </a:r>
                    </a:p>
                  </a:txBody>
                  <a:tcPr>
                    <a:solidFill>
                      <a:schemeClr val="accent1">
                        <a:lumMod val="60000"/>
                        <a:lumOff val="40000"/>
                      </a:schemeClr>
                    </a:solidFill>
                  </a:tcPr>
                </a:tc>
                <a:tc>
                  <a:txBody>
                    <a:bodyPr/>
                    <a:lstStyle/>
                    <a:p>
                      <a:r>
                        <a:rPr lang="en-GB" dirty="0"/>
                        <a:t>Reported</a:t>
                      </a:r>
                    </a:p>
                  </a:txBody>
                  <a:tcPr>
                    <a:solidFill>
                      <a:schemeClr val="accent1">
                        <a:lumMod val="60000"/>
                        <a:lumOff val="40000"/>
                      </a:schemeClr>
                    </a:solidFill>
                  </a:tcPr>
                </a:tc>
                <a:extLst>
                  <a:ext uri="{0D108BD9-81ED-4DB2-BD59-A6C34878D82A}">
                    <a16:rowId xmlns:a16="http://schemas.microsoft.com/office/drawing/2014/main" val="10005"/>
                  </a:ext>
                </a:extLst>
              </a:tr>
              <a:tr h="49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Beymer</a:t>
                      </a:r>
                      <a:r>
                        <a:rPr lang="pt-BR" sz="1800" baseline="0" dirty="0"/>
                        <a:t> et al. 2014</a:t>
                      </a:r>
                      <a:endParaRPr lang="en-GB" sz="1800" b="0" dirty="0"/>
                    </a:p>
                  </a:txBody>
                  <a:tcPr>
                    <a:solidFill>
                      <a:schemeClr val="accent1">
                        <a:lumMod val="60000"/>
                        <a:lumOff val="40000"/>
                      </a:schemeClr>
                    </a:solidFill>
                  </a:tcPr>
                </a:tc>
                <a:tc>
                  <a:txBody>
                    <a:bodyPr/>
                    <a:lstStyle/>
                    <a:p>
                      <a:r>
                        <a:rPr lang="en-GB" dirty="0"/>
                        <a:t>USA (LA, California)</a:t>
                      </a:r>
                    </a:p>
                  </a:txBody>
                  <a:tcPr>
                    <a:solidFill>
                      <a:schemeClr val="accent1">
                        <a:lumMod val="60000"/>
                        <a:lumOff val="40000"/>
                      </a:schemeClr>
                    </a:solidFill>
                  </a:tcPr>
                </a:tc>
                <a:tc>
                  <a:txBody>
                    <a:bodyPr/>
                    <a:lstStyle/>
                    <a:p>
                      <a:r>
                        <a:rPr lang="en-GB" dirty="0"/>
                        <a:t>Not presented</a:t>
                      </a: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Tested</a:t>
                      </a:r>
                    </a:p>
                  </a:txBody>
                  <a:tcPr>
                    <a:solidFill>
                      <a:schemeClr val="accent1">
                        <a:lumMod val="60000"/>
                        <a:lumOff val="40000"/>
                      </a:schemeClr>
                    </a:solidFill>
                  </a:tcPr>
                </a:tc>
                <a:extLst>
                  <a:ext uri="{0D108BD9-81ED-4DB2-BD59-A6C34878D82A}">
                    <a16:rowId xmlns:a16="http://schemas.microsoft.com/office/drawing/2014/main" val="10006"/>
                  </a:ext>
                </a:extLst>
              </a:tr>
              <a:tr h="49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t>Bien et al. 2015</a:t>
                      </a:r>
                      <a:endParaRPr lang="en-GB" sz="1800" b="0"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China</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3.7 (49/1342)</a:t>
                      </a:r>
                    </a:p>
                  </a:txBody>
                  <a:tcPr>
                    <a:solidFill>
                      <a:schemeClr val="accent5">
                        <a:lumMod val="20000"/>
                        <a:lumOff val="80000"/>
                      </a:schemeClr>
                    </a:solidFill>
                  </a:tcPr>
                </a:tc>
                <a:tc>
                  <a:txBody>
                    <a:bodyPr/>
                    <a:lstStyle/>
                    <a:p>
                      <a:r>
                        <a:rPr lang="en-GB" dirty="0"/>
                        <a:t>Reported</a:t>
                      </a:r>
                    </a:p>
                  </a:txBody>
                  <a:tcPr>
                    <a:solidFill>
                      <a:schemeClr val="accent5">
                        <a:lumMod val="20000"/>
                        <a:lumOff val="80000"/>
                      </a:schemeClr>
                    </a:solidFill>
                  </a:tcPr>
                </a:tc>
                <a:extLst>
                  <a:ext uri="{0D108BD9-81ED-4DB2-BD59-A6C34878D82A}">
                    <a16:rowId xmlns:a16="http://schemas.microsoft.com/office/drawing/2014/main" val="10007"/>
                  </a:ext>
                </a:extLst>
              </a:tr>
              <a:tr h="492432">
                <a:tc>
                  <a:txBody>
                    <a:bodyPr/>
                    <a:lstStyle/>
                    <a:p>
                      <a:r>
                        <a:rPr lang="en-GB" dirty="0" err="1"/>
                        <a:t>Ko</a:t>
                      </a:r>
                      <a:r>
                        <a:rPr lang="en-GB" dirty="0"/>
                        <a:t> et al. 2016</a:t>
                      </a:r>
                    </a:p>
                  </a:txBody>
                  <a:tcPr>
                    <a:solidFill>
                      <a:schemeClr val="accent5">
                        <a:lumMod val="20000"/>
                        <a:lumOff val="80000"/>
                      </a:schemeClr>
                    </a:solidFill>
                  </a:tcPr>
                </a:tc>
                <a:tc>
                  <a:txBody>
                    <a:bodyPr/>
                    <a:lstStyle/>
                    <a:p>
                      <a:r>
                        <a:rPr lang="en-GB" dirty="0"/>
                        <a:t>Taiwan</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8.3 (88/1060)</a:t>
                      </a:r>
                    </a:p>
                  </a:txBody>
                  <a:tcPr>
                    <a:solidFill>
                      <a:schemeClr val="accent5">
                        <a:lumMod val="20000"/>
                        <a:lumOff val="80000"/>
                      </a:schemeClr>
                    </a:solidFill>
                  </a:tcPr>
                </a:tc>
                <a:tc>
                  <a:txBody>
                    <a:bodyPr/>
                    <a:lstStyle/>
                    <a:p>
                      <a:r>
                        <a:rPr lang="en-GB" dirty="0"/>
                        <a:t>Reported</a:t>
                      </a:r>
                    </a:p>
                  </a:txBody>
                  <a:tcPr>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7096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Results: Prevalence other STIs</a:t>
            </a:r>
            <a:br>
              <a:rPr lang="en-GB" b="1" dirty="0"/>
            </a:br>
            <a:endParaRPr lang="en-GB" dirty="0"/>
          </a:p>
        </p:txBody>
      </p:sp>
      <p:sp>
        <p:nvSpPr>
          <p:cNvPr id="3" name="Content Placeholder 2"/>
          <p:cNvSpPr>
            <a:spLocks noGrp="1"/>
          </p:cNvSpPr>
          <p:nvPr>
            <p:ph idx="1"/>
          </p:nvPr>
        </p:nvSpPr>
        <p:spPr>
          <a:xfrm>
            <a:off x="838200" y="1366614"/>
            <a:ext cx="10515600" cy="4819874"/>
          </a:xfrm>
        </p:spPr>
        <p:txBody>
          <a:bodyPr>
            <a:normAutofit/>
          </a:bodyPr>
          <a:lstStyle/>
          <a:p>
            <a:pPr marL="0" indent="0">
              <a:buNone/>
            </a:pPr>
            <a:endParaRPr lang="en-GB" dirty="0"/>
          </a:p>
          <a:p>
            <a:pPr marL="0" indent="0">
              <a:buNone/>
            </a:pPr>
            <a:r>
              <a:rPr lang="en-GB" dirty="0"/>
              <a:t>5 studies reported data on STI prevalence/incidence</a:t>
            </a:r>
          </a:p>
          <a:p>
            <a:pPr marL="0" indent="0">
              <a:buNone/>
            </a:pPr>
            <a:r>
              <a:rPr lang="en-GB" dirty="0"/>
              <a:t>3 out of these 5 studies found that app users were more likely than non-users to have had an STI</a:t>
            </a:r>
          </a:p>
          <a:p>
            <a:pPr marL="0" indent="0">
              <a:buNone/>
            </a:pPr>
            <a:endParaRPr lang="pt-BR" dirty="0"/>
          </a:p>
          <a:p>
            <a:pPr marL="0" indent="0">
              <a:buNone/>
            </a:pPr>
            <a:endParaRPr lang="en-GB" dirty="0"/>
          </a:p>
          <a:p>
            <a:endParaRPr lang="en-GB" dirty="0"/>
          </a:p>
        </p:txBody>
      </p:sp>
    </p:spTree>
    <p:extLst>
      <p:ext uri="{BB962C8B-B14F-4D97-AF65-F5344CB8AC3E}">
        <p14:creationId xmlns:p14="http://schemas.microsoft.com/office/powerpoint/2010/main" val="88699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Results: Chemsex and/or alcohol use</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28770819"/>
              </p:ext>
            </p:extLst>
          </p:nvPr>
        </p:nvGraphicFramePr>
        <p:xfrm>
          <a:off x="889716" y="2041707"/>
          <a:ext cx="10515600" cy="3779520"/>
        </p:xfrm>
        <a:graphic>
          <a:graphicData uri="http://schemas.openxmlformats.org/drawingml/2006/table">
            <a:tbl>
              <a:tblPr firstRow="1" bandRow="1">
                <a:tableStyleId>{5C22544A-7EE6-4342-B048-85BDC9FD1C3A}</a:tableStyleId>
              </a:tblPr>
              <a:tblGrid>
                <a:gridCol w="2402305">
                  <a:extLst>
                    <a:ext uri="{9D8B030D-6E8A-4147-A177-3AD203B41FA5}">
                      <a16:colId xmlns:a16="http://schemas.microsoft.com/office/drawing/2014/main" val="203511275"/>
                    </a:ext>
                  </a:extLst>
                </a:gridCol>
                <a:gridCol w="2470484">
                  <a:extLst>
                    <a:ext uri="{9D8B030D-6E8A-4147-A177-3AD203B41FA5}">
                      <a16:colId xmlns:a16="http://schemas.microsoft.com/office/drawing/2014/main" val="1639311274"/>
                    </a:ext>
                  </a:extLst>
                </a:gridCol>
                <a:gridCol w="5642811">
                  <a:extLst>
                    <a:ext uri="{9D8B030D-6E8A-4147-A177-3AD203B41FA5}">
                      <a16:colId xmlns:a16="http://schemas.microsoft.com/office/drawing/2014/main" val="2128738199"/>
                    </a:ext>
                  </a:extLst>
                </a:gridCol>
              </a:tblGrid>
              <a:tr h="370840">
                <a:tc>
                  <a:txBody>
                    <a:bodyPr/>
                    <a:lstStyle/>
                    <a:p>
                      <a:r>
                        <a:rPr lang="pt-BR" sz="2800" dirty="0"/>
                        <a:t>STUDY</a:t>
                      </a:r>
                      <a:endParaRPr lang="en-GB" sz="2800" dirty="0"/>
                    </a:p>
                  </a:txBody>
                  <a:tcPr/>
                </a:tc>
                <a:tc>
                  <a:txBody>
                    <a:bodyPr/>
                    <a:lstStyle/>
                    <a:p>
                      <a:r>
                        <a:rPr lang="pt-BR" sz="2800" dirty="0"/>
                        <a:t>COUNTRY</a:t>
                      </a:r>
                      <a:endParaRPr lang="en-GB" sz="2800" dirty="0"/>
                    </a:p>
                  </a:txBody>
                  <a:tcPr/>
                </a:tc>
                <a:tc>
                  <a:txBody>
                    <a:bodyPr/>
                    <a:lstStyle/>
                    <a:p>
                      <a:r>
                        <a:rPr lang="pt-BR" sz="2800" dirty="0"/>
                        <a:t>Chemsex</a:t>
                      </a:r>
                      <a:endParaRPr lang="en-GB" sz="2800" dirty="0"/>
                    </a:p>
                  </a:txBody>
                  <a:tcPr/>
                </a:tc>
                <a:extLst>
                  <a:ext uri="{0D108BD9-81ED-4DB2-BD59-A6C34878D82A}">
                    <a16:rowId xmlns:a16="http://schemas.microsoft.com/office/drawing/2014/main" val="1808653694"/>
                  </a:ext>
                </a:extLst>
              </a:tr>
              <a:tr h="370840">
                <a:tc>
                  <a:txBody>
                    <a:bodyPr/>
                    <a:lstStyle/>
                    <a:p>
                      <a:r>
                        <a:rPr lang="pt-BR" sz="2800" dirty="0"/>
                        <a:t>Landovitz et al. 2012</a:t>
                      </a:r>
                      <a:endParaRPr lang="en-GB" sz="2800" dirty="0"/>
                    </a:p>
                  </a:txBody>
                  <a:tcPr/>
                </a:tc>
                <a:tc>
                  <a:txBody>
                    <a:bodyPr/>
                    <a:lstStyle/>
                    <a:p>
                      <a:r>
                        <a:rPr lang="pt-BR" sz="2800" dirty="0"/>
                        <a:t>USA</a:t>
                      </a:r>
                      <a:endParaRPr lang="en-GB" sz="2800" dirty="0"/>
                    </a:p>
                  </a:txBody>
                  <a:tcPr/>
                </a:tc>
                <a:tc>
                  <a:txBody>
                    <a:bodyPr/>
                    <a:lstStyle/>
                    <a:p>
                      <a:r>
                        <a:rPr lang="pt-BR" sz="2800" dirty="0"/>
                        <a:t>180/375 (48%) drugs or alcohol during sex in past month</a:t>
                      </a:r>
                      <a:endParaRPr lang="en-GB" sz="2800" dirty="0"/>
                    </a:p>
                  </a:txBody>
                  <a:tcPr/>
                </a:tc>
                <a:extLst>
                  <a:ext uri="{0D108BD9-81ED-4DB2-BD59-A6C34878D82A}">
                    <a16:rowId xmlns:a16="http://schemas.microsoft.com/office/drawing/2014/main" val="3805901433"/>
                  </a:ext>
                </a:extLst>
              </a:tr>
              <a:tr h="370840">
                <a:tc>
                  <a:txBody>
                    <a:bodyPr/>
                    <a:lstStyle/>
                    <a:p>
                      <a:r>
                        <a:rPr lang="pt-BR" sz="2800" dirty="0"/>
                        <a:t>Winetrobe et al. 2014</a:t>
                      </a:r>
                      <a:endParaRPr lang="en-GB" sz="2800" dirty="0"/>
                    </a:p>
                  </a:txBody>
                  <a:tcPr/>
                </a:tc>
                <a:tc>
                  <a:txBody>
                    <a:bodyPr/>
                    <a:lstStyle/>
                    <a:p>
                      <a:r>
                        <a:rPr lang="pt-BR" sz="2800" dirty="0"/>
                        <a:t>USA</a:t>
                      </a:r>
                      <a:endParaRPr lang="en-GB" sz="2800" dirty="0"/>
                    </a:p>
                  </a:txBody>
                  <a:tcPr/>
                </a:tc>
                <a:tc>
                  <a:txBody>
                    <a:bodyPr/>
                    <a:lstStyle/>
                    <a:p>
                      <a:r>
                        <a:rPr lang="pt-BR" sz="2800" dirty="0"/>
                        <a:t>42/146 (28.8%) drugs or alcohol during sex with</a:t>
                      </a:r>
                      <a:r>
                        <a:rPr lang="pt-BR" sz="2800" baseline="0" dirty="0"/>
                        <a:t> last Grindr-met partner</a:t>
                      </a:r>
                      <a:endParaRPr lang="en-GB" sz="2800" dirty="0"/>
                    </a:p>
                  </a:txBody>
                  <a:tcPr/>
                </a:tc>
                <a:extLst>
                  <a:ext uri="{0D108BD9-81ED-4DB2-BD59-A6C34878D82A}">
                    <a16:rowId xmlns:a16="http://schemas.microsoft.com/office/drawing/2014/main" val="1845865462"/>
                  </a:ext>
                </a:extLst>
              </a:tr>
              <a:tr h="370840">
                <a:tc>
                  <a:txBody>
                    <a:bodyPr/>
                    <a:lstStyle/>
                    <a:p>
                      <a:r>
                        <a:rPr lang="pt-BR" sz="2800" dirty="0"/>
                        <a:t>Yeo et al. 2015</a:t>
                      </a:r>
                      <a:endParaRPr lang="en-GB" sz="2800" dirty="0"/>
                    </a:p>
                  </a:txBody>
                  <a:tcPr/>
                </a:tc>
                <a:tc>
                  <a:txBody>
                    <a:bodyPr/>
                    <a:lstStyle/>
                    <a:p>
                      <a:r>
                        <a:rPr lang="pt-BR" sz="2800" dirty="0"/>
                        <a:t>Hong Kong</a:t>
                      </a:r>
                      <a:endParaRPr lang="en-GB" sz="2800" dirty="0"/>
                    </a:p>
                  </a:txBody>
                  <a:tcPr/>
                </a:tc>
                <a:tc>
                  <a:txBody>
                    <a:bodyPr/>
                    <a:lstStyle/>
                    <a:p>
                      <a:r>
                        <a:rPr lang="pt-BR" sz="2800" dirty="0"/>
                        <a:t>17/213 (8.0%) drug use during sex in past 6 months</a:t>
                      </a:r>
                      <a:endParaRPr lang="en-GB" sz="2800" dirty="0"/>
                    </a:p>
                  </a:txBody>
                  <a:tcPr/>
                </a:tc>
                <a:extLst>
                  <a:ext uri="{0D108BD9-81ED-4DB2-BD59-A6C34878D82A}">
                    <a16:rowId xmlns:a16="http://schemas.microsoft.com/office/drawing/2014/main" val="903086883"/>
                  </a:ext>
                </a:extLst>
              </a:tr>
            </a:tbl>
          </a:graphicData>
        </a:graphic>
      </p:graphicFrame>
    </p:spTree>
    <p:extLst>
      <p:ext uri="{BB962C8B-B14F-4D97-AF65-F5344CB8AC3E}">
        <p14:creationId xmlns:p14="http://schemas.microsoft.com/office/powerpoint/2010/main" val="297946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Conclusions and recommendations</a:t>
            </a:r>
            <a:endParaRPr lang="en-GB" b="1" dirty="0"/>
          </a:p>
        </p:txBody>
      </p:sp>
      <p:sp>
        <p:nvSpPr>
          <p:cNvPr id="3" name="Content Placeholder 2"/>
          <p:cNvSpPr>
            <a:spLocks noGrp="1"/>
          </p:cNvSpPr>
          <p:nvPr>
            <p:ph idx="1"/>
          </p:nvPr>
        </p:nvSpPr>
        <p:spPr>
          <a:xfrm>
            <a:off x="838200" y="1825624"/>
            <a:ext cx="10515600" cy="3042211"/>
          </a:xfrm>
        </p:spPr>
        <p:txBody>
          <a:bodyPr>
            <a:normAutofit/>
          </a:bodyPr>
          <a:lstStyle/>
          <a:p>
            <a:pPr marL="514350" indent="-514350">
              <a:buFont typeface="+mj-lt"/>
              <a:buAutoNum type="arabicPeriod"/>
            </a:pPr>
            <a:r>
              <a:rPr lang="pt-BR" sz="2600" dirty="0"/>
              <a:t>GSN App use appears to be associated with increased risk of UAI and higher number of sex partners in MSM. </a:t>
            </a:r>
          </a:p>
          <a:p>
            <a:pPr marL="514350" indent="-514350">
              <a:buFont typeface="+mj-lt"/>
              <a:buAutoNum type="arabicPeriod"/>
            </a:pPr>
            <a:r>
              <a:rPr lang="pt-BR" sz="2600" dirty="0"/>
              <a:t>No studies on heterosexuals which met inclusion criteria</a:t>
            </a:r>
          </a:p>
          <a:p>
            <a:pPr marL="514350" indent="-514350">
              <a:buFont typeface="+mj-lt"/>
              <a:buAutoNum type="arabicPeriod"/>
            </a:pPr>
            <a:r>
              <a:rPr lang="pt-BR" sz="2600" dirty="0"/>
              <a:t>Strengths: first study to undertake a systematic approach to review</a:t>
            </a:r>
          </a:p>
          <a:p>
            <a:pPr marL="514350" indent="-514350">
              <a:buFont typeface="+mj-lt"/>
              <a:buAutoNum type="arabicPeriod"/>
            </a:pPr>
            <a:r>
              <a:rPr lang="pt-BR" sz="2600" dirty="0"/>
              <a:t>Limitations: methodology varied across studies, making comparisons difficult. Mostly USA &amp; urban, so may not be generalisable to other settings</a:t>
            </a:r>
          </a:p>
          <a:p>
            <a:pPr marL="514350" indent="-514350">
              <a:buFont typeface="+mj-lt"/>
              <a:buAutoNum type="arabicPeriod"/>
            </a:pPr>
            <a:endParaRPr lang="pt-BR" dirty="0"/>
          </a:p>
          <a:p>
            <a:pPr marL="514350" indent="-514350">
              <a:buFont typeface="+mj-lt"/>
              <a:buAutoNum type="arabicPeriod"/>
            </a:pPr>
            <a:endParaRPr lang="pt-BR" dirty="0"/>
          </a:p>
          <a:p>
            <a:pPr marL="514350" indent="-514350">
              <a:buFont typeface="+mj-lt"/>
              <a:buAutoNum type="arabicPeriod"/>
            </a:pPr>
            <a:endParaRPr lang="pt-BR" dirty="0"/>
          </a:p>
          <a:p>
            <a:pPr marL="514350" indent="-514350">
              <a:buFont typeface="+mj-lt"/>
              <a:buAutoNum type="arabicPeriod"/>
            </a:pPr>
            <a:endParaRPr lang="pt-BR" dirty="0"/>
          </a:p>
          <a:p>
            <a:pPr marL="514350" indent="-514350">
              <a:buFont typeface="+mj-lt"/>
              <a:buAutoNum type="arabicPeriod"/>
            </a:pPr>
            <a:endParaRPr lang="pt-BR" dirty="0"/>
          </a:p>
        </p:txBody>
      </p:sp>
    </p:spTree>
    <p:extLst>
      <p:ext uri="{BB962C8B-B14F-4D97-AF65-F5344CB8AC3E}">
        <p14:creationId xmlns:p14="http://schemas.microsoft.com/office/powerpoint/2010/main" val="70767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Conclusions and recommendations</a:t>
            </a:r>
            <a:endParaRPr lang="en-GB" b="1"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pt-BR" dirty="0"/>
              <a:t>GSN App use appears to be associated with increased risk of UAI and higher number of sex partners in MSM. </a:t>
            </a:r>
          </a:p>
          <a:p>
            <a:pPr marL="514350" indent="-514350">
              <a:buFont typeface="+mj-lt"/>
              <a:buAutoNum type="arabicPeriod"/>
            </a:pPr>
            <a:r>
              <a:rPr lang="pt-BR" dirty="0"/>
              <a:t>No studies on heterosexuals which met inclusion criteria</a:t>
            </a:r>
          </a:p>
          <a:p>
            <a:pPr marL="514350" indent="-514350">
              <a:buFont typeface="+mj-lt"/>
              <a:buAutoNum type="arabicPeriod"/>
            </a:pPr>
            <a:r>
              <a:rPr lang="pt-BR" dirty="0"/>
              <a:t>Strengths: first study to undertake a systematic approach to review</a:t>
            </a:r>
          </a:p>
          <a:p>
            <a:pPr marL="514350" indent="-514350">
              <a:buFont typeface="+mj-lt"/>
              <a:buAutoNum type="arabicPeriod"/>
            </a:pPr>
            <a:r>
              <a:rPr lang="pt-BR" dirty="0"/>
              <a:t>Limitations: methodology varied across studies, making comparisons difficult. Mostly USA &amp; urban, so may not be generalisable to other settings</a:t>
            </a:r>
          </a:p>
          <a:p>
            <a:pPr marL="0" indent="0">
              <a:buNone/>
            </a:pPr>
            <a:endParaRPr lang="pt-BR" dirty="0"/>
          </a:p>
          <a:p>
            <a:pPr>
              <a:buFont typeface="Wingdings" panose="05000000000000000000" pitchFamily="2" charset="2"/>
              <a:buChar char="Ø"/>
            </a:pPr>
            <a:r>
              <a:rPr lang="pt-BR" dirty="0">
                <a:solidFill>
                  <a:srgbClr val="0070C0"/>
                </a:solidFill>
              </a:rPr>
              <a:t>Consistency in measuring &amp; reporting of sexual &amp; other risk behaviours, and STI/HIV </a:t>
            </a:r>
            <a:endParaRPr lang="en-GB" dirty="0">
              <a:solidFill>
                <a:srgbClr val="0070C0"/>
              </a:solidFill>
            </a:endParaRPr>
          </a:p>
          <a:p>
            <a:pPr>
              <a:buFont typeface="Wingdings" panose="05000000000000000000" pitchFamily="2" charset="2"/>
              <a:buChar char="Ø"/>
            </a:pPr>
            <a:r>
              <a:rPr lang="pt-BR" dirty="0">
                <a:solidFill>
                  <a:srgbClr val="0070C0"/>
                </a:solidFill>
              </a:rPr>
              <a:t>Studies which focus on heterosexuals</a:t>
            </a:r>
            <a:endParaRPr lang="en-GB" dirty="0">
              <a:solidFill>
                <a:srgbClr val="0070C0"/>
              </a:solidFill>
            </a:endParaRPr>
          </a:p>
        </p:txBody>
      </p:sp>
    </p:spTree>
    <p:extLst>
      <p:ext uri="{BB962C8B-B14F-4D97-AF65-F5344CB8AC3E}">
        <p14:creationId xmlns:p14="http://schemas.microsoft.com/office/powerpoint/2010/main" val="3578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Introduction</a:t>
            </a:r>
            <a:endParaRPr lang="en-GB" b="1" dirty="0"/>
          </a:p>
        </p:txBody>
      </p:sp>
      <p:sp>
        <p:nvSpPr>
          <p:cNvPr id="3" name="Content Placeholder 2"/>
          <p:cNvSpPr>
            <a:spLocks noGrp="1"/>
          </p:cNvSpPr>
          <p:nvPr>
            <p:ph idx="1"/>
          </p:nvPr>
        </p:nvSpPr>
        <p:spPr>
          <a:xfrm>
            <a:off x="838200" y="1825625"/>
            <a:ext cx="5111839" cy="4351338"/>
          </a:xfrm>
        </p:spPr>
        <p:txBody>
          <a:bodyPr/>
          <a:lstStyle/>
          <a:p>
            <a:pPr marL="0" indent="0" algn="just">
              <a:buNone/>
            </a:pPr>
            <a:r>
              <a:rPr lang="pt-BR" dirty="0"/>
              <a:t>Media across the world have been quick to assert that use of apps is associated with a higher risk of STI &amp; HIV</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050" y="4012696"/>
            <a:ext cx="5164750" cy="21892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050" y="886227"/>
            <a:ext cx="5164750" cy="2655461"/>
          </a:xfrm>
          <a:prstGeom prst="rect">
            <a:avLst/>
          </a:prstGeom>
        </p:spPr>
      </p:pic>
    </p:spTree>
    <p:extLst>
      <p:ext uri="{BB962C8B-B14F-4D97-AF65-F5344CB8AC3E}">
        <p14:creationId xmlns:p14="http://schemas.microsoft.com/office/powerpoint/2010/main" val="3714405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Acknowledgements</a:t>
            </a:r>
            <a:endParaRPr lang="en-GB" dirty="0"/>
          </a:p>
        </p:txBody>
      </p:sp>
      <p:sp>
        <p:nvSpPr>
          <p:cNvPr id="3" name="Content Placeholder 2"/>
          <p:cNvSpPr>
            <a:spLocks noGrp="1"/>
          </p:cNvSpPr>
          <p:nvPr>
            <p:ph idx="1"/>
          </p:nvPr>
        </p:nvSpPr>
        <p:spPr/>
        <p:txBody>
          <a:bodyPr>
            <a:normAutofit lnSpcReduction="10000"/>
          </a:bodyPr>
          <a:lstStyle/>
          <a:p>
            <a:pPr marL="0" indent="0" algn="just">
              <a:buNone/>
            </a:pPr>
            <a:r>
              <a:rPr lang="en-GB" dirty="0"/>
              <a:t>It has been a great pleasure to carry out this study as my final work in the Infectious Diseases and Epidemiology </a:t>
            </a:r>
            <a:r>
              <a:rPr lang="en-GB" dirty="0" err="1"/>
              <a:t>iBsc</a:t>
            </a:r>
            <a:r>
              <a:rPr lang="en-GB" dirty="0"/>
              <a:t> at Queen Mary, University of London. I am thankful for the Science without Borders programme by the Brazilian Government and National Council of Technological and Scientific Development scholarship. Many thanks go to </a:t>
            </a:r>
            <a:r>
              <a:rPr lang="en-GB" dirty="0" err="1"/>
              <a:t>Dr.</a:t>
            </a:r>
            <a:r>
              <a:rPr lang="en-GB" dirty="0"/>
              <a:t> Matthias </a:t>
            </a:r>
            <a:r>
              <a:rPr lang="en-GB" dirty="0" err="1"/>
              <a:t>Dittmar</a:t>
            </a:r>
            <a:r>
              <a:rPr lang="en-GB" dirty="0"/>
              <a:t>, for picking me as one of his international students and providing a complete and overview of human infection. I am especially thankful for having </a:t>
            </a:r>
            <a:r>
              <a:rPr lang="en-GB" dirty="0" err="1"/>
              <a:t>Prof.</a:t>
            </a:r>
            <a:r>
              <a:rPr lang="en-GB" dirty="0"/>
              <a:t> Claudia Estcourt as my research supervisor, as well as her team at </a:t>
            </a:r>
            <a:r>
              <a:rPr lang="en-GB" dirty="0" err="1"/>
              <a:t>Barts</a:t>
            </a:r>
            <a:r>
              <a:rPr lang="en-GB" dirty="0"/>
              <a:t> and the London School of Medicine and Dentistry. She has given me outstanding guidance, excellent thought provoking into the subject, and was essential to the completion of my work. </a:t>
            </a:r>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740" y="522828"/>
            <a:ext cx="5809129" cy="1010155"/>
          </a:xfrm>
          <a:prstGeom prst="rect">
            <a:avLst/>
          </a:prstGeom>
        </p:spPr>
      </p:pic>
    </p:spTree>
    <p:extLst>
      <p:ext uri="{BB962C8B-B14F-4D97-AF65-F5344CB8AC3E}">
        <p14:creationId xmlns:p14="http://schemas.microsoft.com/office/powerpoint/2010/main" val="132546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Introduction</a:t>
            </a:r>
            <a:endParaRPr lang="en-GB" b="1" dirty="0"/>
          </a:p>
        </p:txBody>
      </p:sp>
      <p:sp>
        <p:nvSpPr>
          <p:cNvPr id="3" name="Content Placeholder 2"/>
          <p:cNvSpPr>
            <a:spLocks noGrp="1"/>
          </p:cNvSpPr>
          <p:nvPr>
            <p:ph idx="1"/>
          </p:nvPr>
        </p:nvSpPr>
        <p:spPr>
          <a:xfrm>
            <a:off x="838201" y="1825625"/>
            <a:ext cx="4609562" cy="4351338"/>
          </a:xfrm>
        </p:spPr>
        <p:txBody>
          <a:bodyPr/>
          <a:lstStyle/>
          <a:p>
            <a:pPr marL="0" indent="0" algn="just">
              <a:buNone/>
            </a:pPr>
            <a:r>
              <a:rPr lang="pt-BR" dirty="0"/>
              <a:t>Published literature linking use of apps to risky sexual behaviours first emerged around 2012</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831" y="3204901"/>
            <a:ext cx="6025081" cy="35346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831" y="498033"/>
            <a:ext cx="6025081" cy="2603838"/>
          </a:xfrm>
          <a:prstGeom prst="rect">
            <a:avLst/>
          </a:prstGeom>
        </p:spPr>
      </p:pic>
    </p:spTree>
    <p:extLst>
      <p:ext uri="{BB962C8B-B14F-4D97-AF65-F5344CB8AC3E}">
        <p14:creationId xmlns:p14="http://schemas.microsoft.com/office/powerpoint/2010/main" val="210221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a:t>Emergence of GSN apps</a:t>
            </a:r>
            <a:endParaRPr lang="en-GB" b="1" dirty="0"/>
          </a:p>
        </p:txBody>
      </p:sp>
      <p:sp>
        <p:nvSpPr>
          <p:cNvPr id="3" name="Content Placeholder 2"/>
          <p:cNvSpPr>
            <a:spLocks noGrp="1"/>
          </p:cNvSpPr>
          <p:nvPr>
            <p:ph idx="1"/>
          </p:nvPr>
        </p:nvSpPr>
        <p:spPr/>
        <p:txBody>
          <a:bodyPr/>
          <a:lstStyle/>
          <a:p>
            <a:r>
              <a:rPr lang="pt-BR" dirty="0"/>
              <a:t>Uniqueness of apps compared to other social networking methods (in person, websites)</a:t>
            </a:r>
          </a:p>
          <a:p>
            <a:r>
              <a:rPr lang="pt-BR" dirty="0"/>
              <a:t>Shorter period of time from choosing a partner to meeting in person, facilitating sexual encounters</a:t>
            </a:r>
          </a:p>
          <a:p>
            <a:r>
              <a:rPr lang="pt-BR" dirty="0"/>
              <a:t>Easier to choose from a variety of profiles</a:t>
            </a: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761" y="4114208"/>
            <a:ext cx="3990474" cy="25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s3.amazonaws.com/digitaltrends-uploads-prod/2015/07/tinder-verifi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256" y="4012158"/>
            <a:ext cx="4134119" cy="275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8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How could GSN app use influence epidemiology of STI &amp; HIV?</a:t>
            </a:r>
            <a:endParaRPr lang="en-GB" b="1" dirty="0"/>
          </a:p>
        </p:txBody>
      </p:sp>
      <p:sp>
        <p:nvSpPr>
          <p:cNvPr id="3" name="Content Placeholder 2"/>
          <p:cNvSpPr>
            <a:spLocks noGrp="1"/>
          </p:cNvSpPr>
          <p:nvPr>
            <p:ph idx="1"/>
          </p:nvPr>
        </p:nvSpPr>
        <p:spPr>
          <a:xfrm>
            <a:off x="838200" y="2225039"/>
            <a:ext cx="10515600" cy="3951923"/>
          </a:xfrm>
        </p:spPr>
        <p:txBody>
          <a:bodyPr/>
          <a:lstStyle/>
          <a:p>
            <a:pPr marL="514350" indent="-514350">
              <a:buFont typeface="+mj-lt"/>
              <a:buAutoNum type="arabicPeriod"/>
            </a:pPr>
            <a:r>
              <a:rPr lang="pt-BR" dirty="0"/>
              <a:t>Increase rate of partner change</a:t>
            </a:r>
          </a:p>
          <a:p>
            <a:pPr marL="514350" indent="-514350">
              <a:buFont typeface="+mj-lt"/>
              <a:buAutoNum type="arabicPeriod"/>
            </a:pPr>
            <a:r>
              <a:rPr lang="pt-BR" dirty="0"/>
              <a:t>Encourage/facilitate unprotected sex</a:t>
            </a:r>
          </a:p>
          <a:p>
            <a:pPr marL="514350" indent="-514350">
              <a:buFont typeface="+mj-lt"/>
              <a:buAutoNum type="arabicPeriod"/>
            </a:pPr>
            <a:r>
              <a:rPr lang="pt-BR" dirty="0"/>
              <a:t>Chemsex and alcohol</a:t>
            </a:r>
          </a:p>
          <a:p>
            <a:pPr marL="514350" indent="-514350">
              <a:buFont typeface="+mj-lt"/>
              <a:buAutoNum type="arabicPeriod"/>
            </a:pPr>
            <a:r>
              <a:rPr lang="pt-BR" dirty="0"/>
              <a:t>Facilitate sexual concurrency, expanding the network of infection</a:t>
            </a:r>
          </a:p>
          <a:p>
            <a:pPr marL="514350" indent="-514350">
              <a:buFont typeface="+mj-lt"/>
              <a:buAutoNum type="arabicPeriod"/>
            </a:pPr>
            <a:endParaRPr lang="pt-BR" dirty="0">
              <a:solidFill>
                <a:schemeClr val="bg2">
                  <a:lumMod val="75000"/>
                </a:schemeClr>
              </a:solidFill>
            </a:endParaRPr>
          </a:p>
        </p:txBody>
      </p:sp>
    </p:spTree>
    <p:extLst>
      <p:ext uri="{BB962C8B-B14F-4D97-AF65-F5344CB8AC3E}">
        <p14:creationId xmlns:p14="http://schemas.microsoft.com/office/powerpoint/2010/main" val="343230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How could GSN app use influence epidemiology of STI &amp; HIV?</a:t>
            </a:r>
            <a:endParaRPr lang="en-GB" b="1" dirty="0"/>
          </a:p>
        </p:txBody>
      </p:sp>
      <p:sp>
        <p:nvSpPr>
          <p:cNvPr id="3" name="Content Placeholder 2"/>
          <p:cNvSpPr>
            <a:spLocks noGrp="1"/>
          </p:cNvSpPr>
          <p:nvPr>
            <p:ph idx="1"/>
          </p:nvPr>
        </p:nvSpPr>
        <p:spPr>
          <a:xfrm>
            <a:off x="838200" y="2225039"/>
            <a:ext cx="10515600" cy="3951923"/>
          </a:xfrm>
        </p:spPr>
        <p:txBody>
          <a:bodyPr>
            <a:normAutofit/>
          </a:bodyPr>
          <a:lstStyle/>
          <a:p>
            <a:pPr marL="514350" indent="-514350">
              <a:buFont typeface="+mj-lt"/>
              <a:buAutoNum type="arabicPeriod"/>
            </a:pPr>
            <a:r>
              <a:rPr lang="pt-BR" dirty="0"/>
              <a:t>Increase rate of partner change</a:t>
            </a:r>
          </a:p>
          <a:p>
            <a:pPr marL="514350" indent="-514350">
              <a:buFont typeface="+mj-lt"/>
              <a:buAutoNum type="arabicPeriod"/>
            </a:pPr>
            <a:r>
              <a:rPr lang="pt-BR" dirty="0"/>
              <a:t>Encourage/facilitate unprotected sex</a:t>
            </a:r>
          </a:p>
          <a:p>
            <a:pPr marL="514350" indent="-514350">
              <a:buFont typeface="+mj-lt"/>
              <a:buAutoNum type="arabicPeriod"/>
            </a:pPr>
            <a:r>
              <a:rPr lang="pt-BR" dirty="0"/>
              <a:t>Chemsex and alcohol</a:t>
            </a:r>
          </a:p>
          <a:p>
            <a:pPr marL="514350" indent="-514350">
              <a:buFont typeface="+mj-lt"/>
              <a:buAutoNum type="arabicPeriod"/>
            </a:pPr>
            <a:r>
              <a:rPr lang="pt-BR" dirty="0"/>
              <a:t>Facilitate sexual concurrency, expanding the network of infection</a:t>
            </a:r>
          </a:p>
          <a:p>
            <a:pPr marL="514350" indent="-514350">
              <a:buFont typeface="+mj-lt"/>
              <a:buAutoNum type="arabicPeriod"/>
            </a:pPr>
            <a:endParaRPr lang="pt-BR" dirty="0">
              <a:solidFill>
                <a:schemeClr val="bg2">
                  <a:lumMod val="75000"/>
                </a:schemeClr>
              </a:solidFill>
            </a:endParaRPr>
          </a:p>
          <a:p>
            <a:pPr marL="0" indent="0">
              <a:buNone/>
            </a:pPr>
            <a:r>
              <a:rPr lang="pt-BR" dirty="0">
                <a:solidFill>
                  <a:srgbClr val="0070C0"/>
                </a:solidFill>
              </a:rPr>
              <a:t>Aim: to explore whether use of GSN apps is associated with increased risk of STIs and HIV by evaluating available evidence base</a:t>
            </a:r>
            <a:endParaRPr lang="en-GB" dirty="0">
              <a:solidFill>
                <a:srgbClr val="0070C0"/>
              </a:solidFill>
            </a:endParaRPr>
          </a:p>
        </p:txBody>
      </p:sp>
    </p:spTree>
    <p:extLst>
      <p:ext uri="{BB962C8B-B14F-4D97-AF65-F5344CB8AC3E}">
        <p14:creationId xmlns:p14="http://schemas.microsoft.com/office/powerpoint/2010/main" val="60971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1325563"/>
          </a:xfrm>
        </p:spPr>
        <p:txBody>
          <a:bodyPr/>
          <a:lstStyle/>
          <a:p>
            <a:r>
              <a:rPr lang="pt-BR" b="1" dirty="0"/>
              <a:t>Methods</a:t>
            </a:r>
            <a:endParaRPr lang="en-GB" b="1" dirty="0"/>
          </a:p>
        </p:txBody>
      </p:sp>
      <p:sp>
        <p:nvSpPr>
          <p:cNvPr id="3" name="Content Placeholder 2"/>
          <p:cNvSpPr>
            <a:spLocks noGrp="1"/>
          </p:cNvSpPr>
          <p:nvPr>
            <p:ph idx="1"/>
          </p:nvPr>
        </p:nvSpPr>
        <p:spPr>
          <a:xfrm>
            <a:off x="838200" y="1825624"/>
            <a:ext cx="10515600" cy="4803775"/>
          </a:xfrm>
        </p:spPr>
        <p:txBody>
          <a:bodyPr/>
          <a:lstStyle/>
          <a:p>
            <a:pPr marL="0" indent="0">
              <a:buNone/>
            </a:pPr>
            <a:r>
              <a:rPr lang="pt-BR" dirty="0"/>
              <a:t>Systematic review of published literature, 2009 to 29th February 2016</a:t>
            </a:r>
          </a:p>
          <a:p>
            <a:pPr marL="0" indent="0">
              <a:buNone/>
            </a:pPr>
            <a:endParaRPr lang="pt-BR" dirty="0"/>
          </a:p>
          <a:p>
            <a:pPr marL="0" indent="0">
              <a:buNone/>
            </a:pPr>
            <a:r>
              <a:rPr lang="pt-BR" dirty="0"/>
              <a:t>Defined increased risk:</a:t>
            </a:r>
          </a:p>
          <a:p>
            <a:pPr marL="900000" indent="-457200"/>
            <a:r>
              <a:rPr lang="pt-BR" dirty="0"/>
              <a:t>Condomless sex</a:t>
            </a:r>
          </a:p>
          <a:p>
            <a:pPr marL="900000" indent="-457200"/>
            <a:r>
              <a:rPr lang="pt-BR" dirty="0"/>
              <a:t>Number of sex partners</a:t>
            </a:r>
          </a:p>
          <a:p>
            <a:pPr marL="900000" indent="-457200"/>
            <a:r>
              <a:rPr lang="pt-BR" dirty="0"/>
              <a:t>Previous or current STIs and HIV, reported or detected at time of survey</a:t>
            </a:r>
          </a:p>
          <a:p>
            <a:pPr marL="900000" indent="-457200"/>
            <a:r>
              <a:rPr lang="pt-BR" dirty="0"/>
              <a:t>Chemsex and/or alcohol</a:t>
            </a:r>
          </a:p>
          <a:p>
            <a:pPr marL="900000" indent="-457200"/>
            <a:r>
              <a:rPr lang="pt-BR" dirty="0"/>
              <a:t>Sexual concurrency</a:t>
            </a:r>
            <a:endParaRPr lang="en-GB" dirty="0"/>
          </a:p>
        </p:txBody>
      </p:sp>
    </p:spTree>
    <p:extLst>
      <p:ext uri="{BB962C8B-B14F-4D97-AF65-F5344CB8AC3E}">
        <p14:creationId xmlns:p14="http://schemas.microsoft.com/office/powerpoint/2010/main" val="143521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538"/>
            <a:ext cx="10515600" cy="1325563"/>
          </a:xfrm>
        </p:spPr>
        <p:txBody>
          <a:bodyPr/>
          <a:lstStyle/>
          <a:p>
            <a:r>
              <a:rPr lang="pt-BR" b="1" dirty="0"/>
              <a:t>Methods</a:t>
            </a:r>
            <a:endParaRPr lang="en-GB" b="1" dirty="0"/>
          </a:p>
        </p:txBody>
      </p:sp>
      <p:sp>
        <p:nvSpPr>
          <p:cNvPr id="3" name="Content Placeholder 2"/>
          <p:cNvSpPr>
            <a:spLocks noGrp="1"/>
          </p:cNvSpPr>
          <p:nvPr>
            <p:ph idx="1"/>
          </p:nvPr>
        </p:nvSpPr>
        <p:spPr>
          <a:xfrm>
            <a:off x="838200" y="1339403"/>
            <a:ext cx="10515600" cy="5183317"/>
          </a:xfrm>
        </p:spPr>
        <p:txBody>
          <a:bodyPr>
            <a:noAutofit/>
          </a:bodyPr>
          <a:lstStyle/>
          <a:p>
            <a:pPr algn="just"/>
            <a:endParaRPr lang="pt-BR" b="1" dirty="0"/>
          </a:p>
          <a:p>
            <a:pPr marL="0" indent="0" algn="just">
              <a:buNone/>
            </a:pPr>
            <a:r>
              <a:rPr lang="pt-BR" b="1" dirty="0"/>
              <a:t>Sources: </a:t>
            </a:r>
            <a:r>
              <a:rPr lang="pt-BR" dirty="0"/>
              <a:t>Pubmed, EMBASE, Google Scholar</a:t>
            </a:r>
          </a:p>
          <a:p>
            <a:pPr marL="0" indent="0" algn="just">
              <a:buNone/>
            </a:pPr>
            <a:r>
              <a:rPr lang="pt-BR" b="1" dirty="0"/>
              <a:t>Search Terms</a:t>
            </a:r>
            <a:r>
              <a:rPr lang="pt-BR" dirty="0"/>
              <a:t>: geosocial apps, geosocial networking, geosocial networking apps, Grindr, Tinder, combined (“AND”) with at least one of the following: sexual behaviour, internet sex seeking, mobile app, mobile dating, HIV risk behaviours, HIV, STIs, sexually transmitted infections, sexual partners, condom use, chemsex</a:t>
            </a:r>
          </a:p>
          <a:p>
            <a:pPr marL="0" indent="0" algn="just">
              <a:buNone/>
            </a:pPr>
            <a:r>
              <a:rPr lang="pt-BR" dirty="0"/>
              <a:t>Data extraction form (PRISMA and Cochrane Consumers &amp; Communication Review Group) </a:t>
            </a:r>
            <a:r>
              <a:rPr lang="pt-BR" sz="1400" dirty="0"/>
              <a:t>(</a:t>
            </a:r>
            <a:r>
              <a:rPr lang="pt-BR" sz="1400" dirty="0">
                <a:solidFill>
                  <a:schemeClr val="tx1">
                    <a:lumMod val="65000"/>
                    <a:lumOff val="35000"/>
                  </a:schemeClr>
                </a:solidFill>
              </a:rPr>
              <a:t>http://researchguides.ebling.library.wisc.edu/systematic-reviews/author/data</a:t>
            </a:r>
            <a:r>
              <a:rPr lang="pt-BR" sz="1400" dirty="0"/>
              <a:t>)</a:t>
            </a:r>
            <a:endParaRPr lang="pt-BR" dirty="0"/>
          </a:p>
          <a:p>
            <a:pPr marL="0" indent="0" algn="just">
              <a:buNone/>
            </a:pPr>
            <a:r>
              <a:rPr lang="pt-BR" dirty="0"/>
              <a:t>Critical Appraisal Skills Programme </a:t>
            </a:r>
            <a:r>
              <a:rPr lang="pt-BR" sz="1400" dirty="0">
                <a:solidFill>
                  <a:schemeClr val="tx1">
                    <a:lumMod val="65000"/>
                    <a:lumOff val="35000"/>
                  </a:schemeClr>
                </a:solidFill>
              </a:rPr>
              <a:t>(http://www.casp-uk.net)</a:t>
            </a:r>
          </a:p>
          <a:p>
            <a:pPr marL="0" indent="0" algn="just">
              <a:buNone/>
            </a:pPr>
            <a:r>
              <a:rPr lang="pt-BR"/>
              <a:t>Data </a:t>
            </a:r>
            <a:r>
              <a:rPr lang="pt-BR" dirty="0"/>
              <a:t>extracted by one researcher (MA) and sample checked by a second researcher and discrepancies discussed</a:t>
            </a:r>
            <a:endParaRPr lang="en-GB" dirty="0"/>
          </a:p>
        </p:txBody>
      </p:sp>
    </p:spTree>
    <p:extLst>
      <p:ext uri="{BB962C8B-B14F-4D97-AF65-F5344CB8AC3E}">
        <p14:creationId xmlns:p14="http://schemas.microsoft.com/office/powerpoint/2010/main" val="355035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408" y="181987"/>
            <a:ext cx="7946771" cy="845489"/>
          </a:xfrm>
        </p:spPr>
        <p:txBody>
          <a:bodyPr>
            <a:noAutofit/>
          </a:bodyPr>
          <a:lstStyle/>
          <a:p>
            <a:r>
              <a:rPr lang="pt-BR" b="1" dirty="0"/>
              <a:t>Results: Flow Diagram</a:t>
            </a:r>
            <a:endParaRPr lang="en-GB" b="1" dirty="0"/>
          </a:p>
        </p:txBody>
      </p:sp>
      <p:sp>
        <p:nvSpPr>
          <p:cNvPr id="14" name="TextBox 13"/>
          <p:cNvSpPr txBox="1"/>
          <p:nvPr/>
        </p:nvSpPr>
        <p:spPr>
          <a:xfrm>
            <a:off x="437143" y="5777520"/>
            <a:ext cx="2434389" cy="52322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lang="pt-BR" sz="2800" dirty="0"/>
              <a:t>Identification</a:t>
            </a:r>
            <a:endParaRPr lang="en-GB" sz="2800" dirty="0"/>
          </a:p>
        </p:txBody>
      </p:sp>
      <p:sp>
        <p:nvSpPr>
          <p:cNvPr id="15" name="TextBox 14"/>
          <p:cNvSpPr txBox="1"/>
          <p:nvPr/>
        </p:nvSpPr>
        <p:spPr>
          <a:xfrm>
            <a:off x="7693675" y="5777520"/>
            <a:ext cx="2434389" cy="52322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lang="pt-BR" sz="2800" dirty="0"/>
              <a:t>Eligibility</a:t>
            </a:r>
            <a:endParaRPr lang="en-GB" sz="2800" dirty="0"/>
          </a:p>
        </p:txBody>
      </p:sp>
      <p:sp>
        <p:nvSpPr>
          <p:cNvPr id="16" name="TextBox 15"/>
          <p:cNvSpPr txBox="1"/>
          <p:nvPr/>
        </p:nvSpPr>
        <p:spPr>
          <a:xfrm>
            <a:off x="3680640" y="5777520"/>
            <a:ext cx="3487675" cy="52322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lang="pt-BR" sz="2800" dirty="0"/>
              <a:t>Screening</a:t>
            </a:r>
            <a:endParaRPr lang="en-GB" sz="2800" dirty="0"/>
          </a:p>
        </p:txBody>
      </p:sp>
      <p:sp>
        <p:nvSpPr>
          <p:cNvPr id="17" name="TextBox 16"/>
          <p:cNvSpPr txBox="1"/>
          <p:nvPr/>
        </p:nvSpPr>
        <p:spPr>
          <a:xfrm>
            <a:off x="10396815" y="5777520"/>
            <a:ext cx="1507376" cy="523220"/>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lang="pt-BR" sz="2800" dirty="0"/>
              <a:t>Included</a:t>
            </a:r>
            <a:endParaRPr lang="en-GB" sz="2800" dirty="0"/>
          </a:p>
        </p:txBody>
      </p:sp>
      <p:sp>
        <p:nvSpPr>
          <p:cNvPr id="18" name="TextBox 17"/>
          <p:cNvSpPr txBox="1"/>
          <p:nvPr/>
        </p:nvSpPr>
        <p:spPr>
          <a:xfrm>
            <a:off x="200018" y="1787416"/>
            <a:ext cx="2883571" cy="1384995"/>
          </a:xfrm>
          <a:prstGeom prst="rect">
            <a:avLst/>
          </a:prstGeom>
          <a:noFill/>
          <a:ln>
            <a:solidFill>
              <a:schemeClr val="accent1">
                <a:lumMod val="50000"/>
              </a:schemeClr>
            </a:solidFill>
          </a:ln>
        </p:spPr>
        <p:txBody>
          <a:bodyPr wrap="square" rtlCol="0">
            <a:spAutoFit/>
          </a:bodyPr>
          <a:lstStyle/>
          <a:p>
            <a:r>
              <a:rPr lang="pt-BR" sz="2800" dirty="0"/>
              <a:t>Records identified through database screening (n=47)</a:t>
            </a:r>
            <a:endParaRPr lang="en-GB" sz="2800" dirty="0"/>
          </a:p>
        </p:txBody>
      </p:sp>
      <p:sp>
        <p:nvSpPr>
          <p:cNvPr id="19" name="TextBox 18"/>
          <p:cNvSpPr txBox="1"/>
          <p:nvPr/>
        </p:nvSpPr>
        <p:spPr>
          <a:xfrm>
            <a:off x="212553" y="3461595"/>
            <a:ext cx="2883571" cy="1815882"/>
          </a:xfrm>
          <a:prstGeom prst="rect">
            <a:avLst/>
          </a:prstGeom>
          <a:noFill/>
          <a:ln>
            <a:solidFill>
              <a:schemeClr val="accent1">
                <a:lumMod val="50000"/>
              </a:schemeClr>
            </a:solidFill>
          </a:ln>
        </p:spPr>
        <p:txBody>
          <a:bodyPr wrap="square" rtlCol="0">
            <a:spAutoFit/>
          </a:bodyPr>
          <a:lstStyle/>
          <a:p>
            <a:r>
              <a:rPr lang="pt-BR" sz="2800" dirty="0"/>
              <a:t>Additional records identified through other sources (n=0)</a:t>
            </a:r>
            <a:endParaRPr lang="en-GB" sz="2800" dirty="0"/>
          </a:p>
        </p:txBody>
      </p:sp>
      <p:sp>
        <p:nvSpPr>
          <p:cNvPr id="24" name="TextBox 23"/>
          <p:cNvSpPr txBox="1"/>
          <p:nvPr/>
        </p:nvSpPr>
        <p:spPr>
          <a:xfrm>
            <a:off x="3421477" y="2504337"/>
            <a:ext cx="1992225" cy="2246769"/>
          </a:xfrm>
          <a:prstGeom prst="rect">
            <a:avLst/>
          </a:prstGeom>
          <a:noFill/>
          <a:ln>
            <a:solidFill>
              <a:schemeClr val="accent1">
                <a:lumMod val="50000"/>
              </a:schemeClr>
            </a:solidFill>
          </a:ln>
        </p:spPr>
        <p:txBody>
          <a:bodyPr wrap="square" rtlCol="0">
            <a:spAutoFit/>
          </a:bodyPr>
          <a:lstStyle/>
          <a:p>
            <a:r>
              <a:rPr lang="pt-BR" sz="2800" dirty="0"/>
              <a:t>Records after duplicates removed</a:t>
            </a:r>
          </a:p>
          <a:p>
            <a:r>
              <a:rPr lang="pt-BR" sz="2800" dirty="0"/>
              <a:t>(n=47)</a:t>
            </a:r>
            <a:endParaRPr lang="en-GB" sz="2800" dirty="0"/>
          </a:p>
        </p:txBody>
      </p:sp>
      <p:sp>
        <p:nvSpPr>
          <p:cNvPr id="25" name="TextBox 24"/>
          <p:cNvSpPr txBox="1"/>
          <p:nvPr/>
        </p:nvSpPr>
        <p:spPr>
          <a:xfrm>
            <a:off x="5748073" y="2076600"/>
            <a:ext cx="1992225" cy="1384995"/>
          </a:xfrm>
          <a:prstGeom prst="rect">
            <a:avLst/>
          </a:prstGeom>
          <a:noFill/>
          <a:ln>
            <a:solidFill>
              <a:schemeClr val="accent1">
                <a:lumMod val="50000"/>
              </a:schemeClr>
            </a:solidFill>
          </a:ln>
        </p:spPr>
        <p:txBody>
          <a:bodyPr wrap="square" rtlCol="0">
            <a:spAutoFit/>
          </a:bodyPr>
          <a:lstStyle/>
          <a:p>
            <a:r>
              <a:rPr lang="pt-BR" sz="2800" dirty="0"/>
              <a:t>Records screened</a:t>
            </a:r>
          </a:p>
          <a:p>
            <a:r>
              <a:rPr lang="pt-BR" sz="2800" dirty="0"/>
              <a:t>(n=47)</a:t>
            </a:r>
            <a:endParaRPr lang="en-GB" sz="2800" dirty="0"/>
          </a:p>
        </p:txBody>
      </p:sp>
      <p:sp>
        <p:nvSpPr>
          <p:cNvPr id="26" name="TextBox 25"/>
          <p:cNvSpPr txBox="1"/>
          <p:nvPr/>
        </p:nvSpPr>
        <p:spPr>
          <a:xfrm>
            <a:off x="5748073" y="3618242"/>
            <a:ext cx="1992225" cy="1384995"/>
          </a:xfrm>
          <a:prstGeom prst="rect">
            <a:avLst/>
          </a:prstGeom>
          <a:noFill/>
          <a:ln>
            <a:solidFill>
              <a:schemeClr val="accent1">
                <a:lumMod val="50000"/>
              </a:schemeClr>
            </a:solidFill>
          </a:ln>
        </p:spPr>
        <p:txBody>
          <a:bodyPr wrap="square" rtlCol="0">
            <a:spAutoFit/>
          </a:bodyPr>
          <a:lstStyle/>
          <a:p>
            <a:r>
              <a:rPr lang="pt-BR" sz="2800" dirty="0"/>
              <a:t>Records excluded</a:t>
            </a:r>
          </a:p>
          <a:p>
            <a:r>
              <a:rPr lang="pt-BR" sz="2800" dirty="0"/>
              <a:t>(n=16)</a:t>
            </a:r>
            <a:endParaRPr lang="en-GB" sz="2800" dirty="0"/>
          </a:p>
        </p:txBody>
      </p:sp>
      <p:sp>
        <p:nvSpPr>
          <p:cNvPr id="27" name="TextBox 26"/>
          <p:cNvSpPr txBox="1"/>
          <p:nvPr/>
        </p:nvSpPr>
        <p:spPr>
          <a:xfrm>
            <a:off x="8044095" y="1230577"/>
            <a:ext cx="1992225" cy="2246769"/>
          </a:xfrm>
          <a:prstGeom prst="rect">
            <a:avLst/>
          </a:prstGeom>
          <a:noFill/>
          <a:ln>
            <a:solidFill>
              <a:schemeClr val="accent1">
                <a:lumMod val="50000"/>
              </a:schemeClr>
            </a:solidFill>
          </a:ln>
        </p:spPr>
        <p:txBody>
          <a:bodyPr wrap="square" rtlCol="0">
            <a:spAutoFit/>
          </a:bodyPr>
          <a:lstStyle/>
          <a:p>
            <a:r>
              <a:rPr lang="pt-BR" sz="2800" dirty="0"/>
              <a:t>Full-text articles assessed for eligibility</a:t>
            </a:r>
          </a:p>
          <a:p>
            <a:r>
              <a:rPr lang="pt-BR" sz="2800" dirty="0"/>
              <a:t>(n=31)</a:t>
            </a:r>
            <a:endParaRPr lang="en-GB" sz="2800" dirty="0"/>
          </a:p>
        </p:txBody>
      </p:sp>
      <p:sp>
        <p:nvSpPr>
          <p:cNvPr id="28" name="TextBox 27"/>
          <p:cNvSpPr txBox="1"/>
          <p:nvPr/>
        </p:nvSpPr>
        <p:spPr>
          <a:xfrm>
            <a:off x="7918265" y="3633993"/>
            <a:ext cx="2589314" cy="1815882"/>
          </a:xfrm>
          <a:prstGeom prst="rect">
            <a:avLst/>
          </a:prstGeom>
          <a:noFill/>
          <a:ln>
            <a:solidFill>
              <a:schemeClr val="accent1">
                <a:lumMod val="50000"/>
              </a:schemeClr>
            </a:solidFill>
          </a:ln>
        </p:spPr>
        <p:txBody>
          <a:bodyPr wrap="square" rtlCol="0">
            <a:spAutoFit/>
          </a:bodyPr>
          <a:lstStyle/>
          <a:p>
            <a:r>
              <a:rPr lang="pt-BR" sz="2800" dirty="0"/>
              <a:t>Full-text articles excluded (n=16)(no data on sexual risks)</a:t>
            </a:r>
          </a:p>
        </p:txBody>
      </p:sp>
      <p:sp>
        <p:nvSpPr>
          <p:cNvPr id="29" name="TextBox 28"/>
          <p:cNvSpPr txBox="1"/>
          <p:nvPr/>
        </p:nvSpPr>
        <p:spPr>
          <a:xfrm>
            <a:off x="10378791" y="1230577"/>
            <a:ext cx="1525400" cy="2246769"/>
          </a:xfrm>
          <a:prstGeom prst="rect">
            <a:avLst/>
          </a:prstGeom>
          <a:noFill/>
          <a:ln>
            <a:solidFill>
              <a:schemeClr val="accent1">
                <a:lumMod val="50000"/>
              </a:schemeClr>
            </a:solidFill>
          </a:ln>
        </p:spPr>
        <p:txBody>
          <a:bodyPr wrap="square" rtlCol="0">
            <a:spAutoFit/>
          </a:bodyPr>
          <a:lstStyle/>
          <a:p>
            <a:r>
              <a:rPr lang="pt-BR" sz="2800" dirty="0"/>
              <a:t>Studies included in data synthesis (n=15)</a:t>
            </a:r>
            <a:endParaRPr lang="en-GB" sz="2800" dirty="0"/>
          </a:p>
        </p:txBody>
      </p:sp>
      <p:sp>
        <p:nvSpPr>
          <p:cNvPr id="32" name="Right Arrow 31"/>
          <p:cNvSpPr/>
          <p:nvPr/>
        </p:nvSpPr>
        <p:spPr>
          <a:xfrm>
            <a:off x="3096124" y="2855496"/>
            <a:ext cx="312819" cy="199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a:off x="3107150" y="4213838"/>
            <a:ext cx="301793" cy="199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p:cNvSpPr/>
          <p:nvPr/>
        </p:nvSpPr>
        <p:spPr>
          <a:xfrm>
            <a:off x="6584039" y="3461595"/>
            <a:ext cx="192506" cy="156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p:cNvSpPr/>
          <p:nvPr/>
        </p:nvSpPr>
        <p:spPr>
          <a:xfrm>
            <a:off x="7718740" y="2669148"/>
            <a:ext cx="325355" cy="199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a:off x="8937978" y="3477346"/>
            <a:ext cx="192506" cy="156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p:cNvSpPr/>
          <p:nvPr/>
        </p:nvSpPr>
        <p:spPr>
          <a:xfrm>
            <a:off x="10042940" y="2589950"/>
            <a:ext cx="325355" cy="199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ight Arrow 39"/>
          <p:cNvSpPr/>
          <p:nvPr/>
        </p:nvSpPr>
        <p:spPr>
          <a:xfrm>
            <a:off x="5424478" y="2852314"/>
            <a:ext cx="312819" cy="199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1933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2210</Words>
  <Application>Microsoft Office PowerPoint</Application>
  <PresentationFormat>Widescreen</PresentationFormat>
  <Paragraphs>275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Are geosocial networking (GSN) apps associated with increased risk of STI &amp; HIV? A systematic review</vt:lpstr>
      <vt:lpstr>Introduction</vt:lpstr>
      <vt:lpstr>Introduction</vt:lpstr>
      <vt:lpstr>Emergence of GSN apps</vt:lpstr>
      <vt:lpstr>How could GSN app use influence epidemiology of STI &amp; HIV?</vt:lpstr>
      <vt:lpstr>How could GSN app use influence epidemiology of STI &amp; HIV?</vt:lpstr>
      <vt:lpstr>Methods</vt:lpstr>
      <vt:lpstr>Methods</vt:lpstr>
      <vt:lpstr>Results: Flow Diagram</vt:lpstr>
      <vt:lpstr>Results: Study Characteristics</vt:lpstr>
      <vt:lpstr>Results: Study Characteristics</vt:lpstr>
      <vt:lpstr>Results: Unprotected anal intercourse</vt:lpstr>
      <vt:lpstr>PowerPoint Presentation</vt:lpstr>
      <vt:lpstr>PowerPoint Presentation</vt:lpstr>
      <vt:lpstr>Results: Prevalence of HIV </vt:lpstr>
      <vt:lpstr>Results: Prevalence other STIs </vt:lpstr>
      <vt:lpstr>Results: Chemsex and/or alcohol use</vt:lpstr>
      <vt:lpstr>Conclusions and recommendations</vt:lpstr>
      <vt:lpstr>Conclusions and recommendations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geosocial networking (GSN) apps associated with increased risk of STI &amp; HIV? A systematic review</dc:title>
  <dc:creator>matheus almeida</dc:creator>
  <cp:lastModifiedBy>matheus almeida</cp:lastModifiedBy>
  <cp:revision>178</cp:revision>
  <dcterms:created xsi:type="dcterms:W3CDTF">2016-07-05T11:11:54Z</dcterms:created>
  <dcterms:modified xsi:type="dcterms:W3CDTF">2016-07-10T01:00:59Z</dcterms:modified>
</cp:coreProperties>
</file>